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202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D:\Files\Downloads\20200613_chartsByPV.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Files\Downloads\20200613_chartsByPV.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Files\Documents\eclipse-workspace\Diploma\graph.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70" baseline="0">
                <a:solidFill>
                  <a:schemeClr val="dk1">
                    <a:lumMod val="50000"/>
                    <a:lumOff val="50000"/>
                  </a:schemeClr>
                </a:solidFill>
                <a:latin typeface="+mn-lt"/>
                <a:ea typeface="+mn-ea"/>
                <a:cs typeface="+mn-cs"/>
              </a:defRPr>
            </a:pPr>
            <a:r>
              <a:rPr lang="en-US"/>
              <a:t>Execution Time over File Size</a:t>
            </a:r>
          </a:p>
        </c:rich>
      </c:tx>
      <c:overlay val="0"/>
      <c:spPr>
        <a:noFill/>
        <a:ln>
          <a:noFill/>
        </a:ln>
        <a:effectLst/>
      </c:spPr>
      <c:txPr>
        <a:bodyPr rot="0" spcFirstLastPara="1" vertOverflow="ellipsis" vert="horz" wrap="square" anchor="ctr" anchorCtr="1"/>
        <a:lstStyle/>
        <a:p>
          <a:pPr>
            <a:defRPr sz="1600" b="0" i="0" u="none" strike="noStrike" kern="1200" spc="70" baseline="0">
              <a:solidFill>
                <a:schemeClr val="dk1">
                  <a:lumMod val="50000"/>
                  <a:lumOff val="50000"/>
                </a:schemeClr>
              </a:solidFill>
              <a:latin typeface="+mn-lt"/>
              <a:ea typeface="+mn-ea"/>
              <a:cs typeface="+mn-cs"/>
            </a:defRPr>
          </a:pPr>
          <a:endParaRPr lang="el-GR"/>
        </a:p>
      </c:txPr>
    </c:title>
    <c:autoTitleDeleted val="0"/>
    <c:plotArea>
      <c:layout/>
      <c:scatterChart>
        <c:scatterStyle val="lineMarker"/>
        <c:varyColors val="0"/>
        <c:ser>
          <c:idx val="0"/>
          <c:order val="0"/>
          <c:tx>
            <c:strRef>
              <c:f>'Data &amp; Prelim. Charts'!$I$1</c:f>
              <c:strCache>
                <c:ptCount val="1"/>
                <c:pt idx="0">
                  <c:v>Execution Time</c:v>
                </c:pt>
              </c:strCache>
            </c:strRef>
          </c:tx>
          <c:spPr>
            <a:ln w="28575">
              <a:solidFill>
                <a:srgbClr val="FF6361"/>
              </a:solidFill>
            </a:ln>
            <a:effectLst/>
          </c:spPr>
          <c:marker>
            <c:symbol val="circle"/>
            <c:size val="4"/>
            <c:spPr>
              <a:solidFill>
                <a:schemeClr val="accent1"/>
              </a:solidFill>
              <a:ln w="9525" cap="flat" cmpd="sng" algn="ctr">
                <a:solidFill>
                  <a:schemeClr val="accent1"/>
                </a:solidFill>
                <a:round/>
              </a:ln>
              <a:effectLst/>
            </c:spPr>
          </c:marker>
          <c:xVal>
            <c:numRef>
              <c:f>'Data &amp; Prelim. Charts'!$H$2:$H$11</c:f>
              <c:numCache>
                <c:formatCode>General</c:formatCode>
                <c:ptCount val="10"/>
                <c:pt idx="0">
                  <c:v>3</c:v>
                </c:pt>
                <c:pt idx="1">
                  <c:v>3</c:v>
                </c:pt>
                <c:pt idx="2">
                  <c:v>422</c:v>
                </c:pt>
                <c:pt idx="3">
                  <c:v>456</c:v>
                </c:pt>
                <c:pt idx="4">
                  <c:v>2313</c:v>
                </c:pt>
                <c:pt idx="5">
                  <c:v>2690</c:v>
                </c:pt>
                <c:pt idx="6">
                  <c:v>23842</c:v>
                </c:pt>
                <c:pt idx="7">
                  <c:v>25060</c:v>
                </c:pt>
                <c:pt idx="8">
                  <c:v>238805</c:v>
                </c:pt>
                <c:pt idx="9">
                  <c:v>5222145</c:v>
                </c:pt>
              </c:numCache>
            </c:numRef>
          </c:xVal>
          <c:yVal>
            <c:numRef>
              <c:f>'Data &amp; Prelim. Charts'!$I$2:$I$11</c:f>
              <c:numCache>
                <c:formatCode>General</c:formatCode>
                <c:ptCount val="10"/>
                <c:pt idx="0">
                  <c:v>1</c:v>
                </c:pt>
                <c:pt idx="1">
                  <c:v>1</c:v>
                </c:pt>
                <c:pt idx="2">
                  <c:v>51</c:v>
                </c:pt>
                <c:pt idx="3">
                  <c:v>49</c:v>
                </c:pt>
                <c:pt idx="4">
                  <c:v>111</c:v>
                </c:pt>
                <c:pt idx="5">
                  <c:v>640</c:v>
                </c:pt>
                <c:pt idx="6">
                  <c:v>587</c:v>
                </c:pt>
                <c:pt idx="7">
                  <c:v>509</c:v>
                </c:pt>
                <c:pt idx="8">
                  <c:v>3571</c:v>
                </c:pt>
                <c:pt idx="9">
                  <c:v>35914</c:v>
                </c:pt>
              </c:numCache>
            </c:numRef>
          </c:yVal>
          <c:smooth val="0"/>
          <c:extLst>
            <c:ext xmlns:c16="http://schemas.microsoft.com/office/drawing/2014/chart" uri="{C3380CC4-5D6E-409C-BE32-E72D297353CC}">
              <c16:uniqueId val="{00000000-7B6F-45BE-B095-2B62569E120F}"/>
            </c:ext>
          </c:extLst>
        </c:ser>
        <c:dLbls>
          <c:showLegendKey val="0"/>
          <c:showVal val="0"/>
          <c:showCatName val="0"/>
          <c:showSerName val="0"/>
          <c:showPercent val="0"/>
          <c:showBubbleSize val="0"/>
        </c:dLbls>
        <c:axId val="1432311520"/>
        <c:axId val="1116010192"/>
      </c:scatterChart>
      <c:valAx>
        <c:axId val="1432311520"/>
        <c:scaling>
          <c:logBase val="10"/>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r>
                  <a:rPr lang="en-US"/>
                  <a:t>File Size</a:t>
                </a:r>
                <a:r>
                  <a:rPr lang="el-GR"/>
                  <a:t> </a:t>
                </a:r>
                <a:r>
                  <a:rPr lang="en-US"/>
                  <a:t>(log.scale) (KB)</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endParaRPr lang="el-G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l-GR"/>
          </a:p>
        </c:txPr>
        <c:crossAx val="1116010192"/>
        <c:crosses val="autoZero"/>
        <c:crossBetween val="midCat"/>
      </c:valAx>
      <c:valAx>
        <c:axId val="1116010192"/>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r>
                  <a:rPr lang="en-US"/>
                  <a:t>Excecution Time (S)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endParaRPr lang="el-G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l-GR"/>
          </a:p>
        </c:txPr>
        <c:crossAx val="1432311520"/>
        <c:crosses val="autoZero"/>
        <c:crossBetween val="midCat"/>
      </c:valAx>
      <c:spPr>
        <a:noFill/>
        <a:ln>
          <a:noFill/>
        </a:ln>
        <a:effectLst/>
      </c:spPr>
    </c:plotArea>
    <c:plotVisOnly val="1"/>
    <c:dispBlanksAs val="gap"/>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l-G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70" baseline="0">
                <a:solidFill>
                  <a:schemeClr val="dk1">
                    <a:lumMod val="50000"/>
                    <a:lumOff val="50000"/>
                  </a:schemeClr>
                </a:solidFill>
                <a:latin typeface="+mn-lt"/>
                <a:ea typeface="+mn-ea"/>
                <a:cs typeface="+mn-cs"/>
              </a:defRPr>
            </a:pPr>
            <a:r>
              <a:rPr lang="en-US"/>
              <a:t>Execution Time over #JSON Objects</a:t>
            </a:r>
          </a:p>
        </c:rich>
      </c:tx>
      <c:overlay val="0"/>
      <c:spPr>
        <a:noFill/>
        <a:ln>
          <a:noFill/>
        </a:ln>
        <a:effectLst/>
      </c:spPr>
      <c:txPr>
        <a:bodyPr rot="0" spcFirstLastPara="1" vertOverflow="ellipsis" vert="horz" wrap="square" anchor="ctr" anchorCtr="1"/>
        <a:lstStyle/>
        <a:p>
          <a:pPr>
            <a:defRPr sz="1600" b="0" i="0" u="none" strike="noStrike" kern="1200" spc="70" baseline="0">
              <a:solidFill>
                <a:schemeClr val="dk1">
                  <a:lumMod val="50000"/>
                  <a:lumOff val="50000"/>
                </a:schemeClr>
              </a:solidFill>
              <a:latin typeface="+mn-lt"/>
              <a:ea typeface="+mn-ea"/>
              <a:cs typeface="+mn-cs"/>
            </a:defRPr>
          </a:pPr>
          <a:endParaRPr lang="el-GR"/>
        </a:p>
      </c:txPr>
    </c:title>
    <c:autoTitleDeleted val="0"/>
    <c:plotArea>
      <c:layout/>
      <c:scatterChart>
        <c:scatterStyle val="lineMarker"/>
        <c:varyColors val="0"/>
        <c:ser>
          <c:idx val="0"/>
          <c:order val="0"/>
          <c:tx>
            <c:strRef>
              <c:f>'Data &amp; Prelim. Charts'!$L$1</c:f>
              <c:strCache>
                <c:ptCount val="1"/>
                <c:pt idx="0">
                  <c:v>Execution Time</c:v>
                </c:pt>
              </c:strCache>
            </c:strRef>
          </c:tx>
          <c:spPr>
            <a:ln w="25400">
              <a:solidFill>
                <a:srgbClr val="FF6361"/>
              </a:solidFill>
            </a:ln>
            <a:effectLst/>
          </c:spPr>
          <c:marker>
            <c:symbol val="circle"/>
            <c:size val="4"/>
            <c:spPr>
              <a:solidFill>
                <a:schemeClr val="accent1"/>
              </a:solidFill>
              <a:ln w="9525" cap="flat" cmpd="sng" algn="ctr">
                <a:solidFill>
                  <a:schemeClr val="accent1"/>
                </a:solidFill>
                <a:round/>
              </a:ln>
              <a:effectLst/>
            </c:spPr>
          </c:marker>
          <c:xVal>
            <c:numRef>
              <c:f>'Data &amp; Prelim. Charts'!$K$2:$K$11</c:f>
              <c:numCache>
                <c:formatCode>General</c:formatCode>
                <c:ptCount val="10"/>
                <c:pt idx="0">
                  <c:v>2</c:v>
                </c:pt>
                <c:pt idx="1">
                  <c:v>2</c:v>
                </c:pt>
                <c:pt idx="2">
                  <c:v>248</c:v>
                </c:pt>
                <c:pt idx="3">
                  <c:v>1515</c:v>
                </c:pt>
                <c:pt idx="4">
                  <c:v>21640</c:v>
                </c:pt>
                <c:pt idx="5">
                  <c:v>9059</c:v>
                </c:pt>
                <c:pt idx="6">
                  <c:v>81047</c:v>
                </c:pt>
                <c:pt idx="7">
                  <c:v>200000</c:v>
                </c:pt>
                <c:pt idx="8">
                  <c:v>1223094</c:v>
                </c:pt>
                <c:pt idx="9">
                  <c:v>6685900</c:v>
                </c:pt>
              </c:numCache>
            </c:numRef>
          </c:xVal>
          <c:yVal>
            <c:numRef>
              <c:f>'Data &amp; Prelim. Charts'!$L$2:$L$11</c:f>
              <c:numCache>
                <c:formatCode>General</c:formatCode>
                <c:ptCount val="10"/>
                <c:pt idx="0">
                  <c:v>1</c:v>
                </c:pt>
                <c:pt idx="1">
                  <c:v>1</c:v>
                </c:pt>
                <c:pt idx="2">
                  <c:v>51</c:v>
                </c:pt>
                <c:pt idx="3">
                  <c:v>49</c:v>
                </c:pt>
                <c:pt idx="4">
                  <c:v>111</c:v>
                </c:pt>
                <c:pt idx="5">
                  <c:v>640</c:v>
                </c:pt>
                <c:pt idx="6">
                  <c:v>587</c:v>
                </c:pt>
                <c:pt idx="7">
                  <c:v>509</c:v>
                </c:pt>
                <c:pt idx="8">
                  <c:v>3571</c:v>
                </c:pt>
                <c:pt idx="9">
                  <c:v>35914</c:v>
                </c:pt>
              </c:numCache>
            </c:numRef>
          </c:yVal>
          <c:smooth val="0"/>
          <c:extLst>
            <c:ext xmlns:c16="http://schemas.microsoft.com/office/drawing/2014/chart" uri="{C3380CC4-5D6E-409C-BE32-E72D297353CC}">
              <c16:uniqueId val="{00000000-5D9A-447E-8813-3FD4ED322E7E}"/>
            </c:ext>
          </c:extLst>
        </c:ser>
        <c:dLbls>
          <c:showLegendKey val="0"/>
          <c:showVal val="0"/>
          <c:showCatName val="0"/>
          <c:showSerName val="0"/>
          <c:showPercent val="0"/>
          <c:showBubbleSize val="0"/>
        </c:dLbls>
        <c:axId val="1431267264"/>
        <c:axId val="1366544816"/>
      </c:scatterChart>
      <c:valAx>
        <c:axId val="1431267264"/>
        <c:scaling>
          <c:logBase val="10"/>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r>
                  <a:rPr lang="en-US"/>
                  <a:t>Number of JSON Objects</a:t>
                </a:r>
                <a:r>
                  <a:rPr lang="el-GR"/>
                  <a:t> (</a:t>
                </a:r>
                <a:r>
                  <a:rPr lang="en-US"/>
                  <a:t>log.scale)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endParaRPr lang="el-G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l-GR"/>
          </a:p>
        </c:txPr>
        <c:crossAx val="1366544816"/>
        <c:crosses val="autoZero"/>
        <c:crossBetween val="midCat"/>
      </c:valAx>
      <c:valAx>
        <c:axId val="1366544816"/>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r>
                  <a:rPr lang="en-US"/>
                  <a:t>Excecution Time</a:t>
                </a:r>
                <a:r>
                  <a:rPr lang="el-GR"/>
                  <a:t> </a:t>
                </a:r>
                <a:r>
                  <a:rPr lang="en-US"/>
                  <a:t>(S)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50000"/>
                      <a:lumOff val="50000"/>
                    </a:schemeClr>
                  </a:solidFill>
                  <a:latin typeface="+mn-lt"/>
                  <a:ea typeface="+mn-ea"/>
                  <a:cs typeface="+mn-cs"/>
                </a:defRPr>
              </a:pPr>
              <a:endParaRPr lang="el-G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50000"/>
                    <a:lumOff val="50000"/>
                  </a:schemeClr>
                </a:solidFill>
                <a:latin typeface="+mn-lt"/>
                <a:ea typeface="+mn-ea"/>
                <a:cs typeface="+mn-cs"/>
              </a:defRPr>
            </a:pPr>
            <a:endParaRPr lang="el-GR"/>
          </a:p>
        </c:txPr>
        <c:crossAx val="1431267264"/>
        <c:crosses val="autoZero"/>
        <c:crossBetween val="midCat"/>
      </c:valAx>
      <c:spPr>
        <a:noFill/>
        <a:ln>
          <a:noFill/>
        </a:ln>
        <a:effectLst/>
      </c:spPr>
    </c:plotArea>
    <c:plotVisOnly val="1"/>
    <c:dispBlanksAs val="gap"/>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l-G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rPr>
              <a:t>Variation</a:t>
            </a:r>
            <a:r>
              <a:rPr lang="en-US" baseline="0">
                <a:solidFill>
                  <a:schemeClr val="tx1"/>
                </a:solidFill>
              </a:rPr>
              <a:t> of data in the course of tests</a:t>
            </a:r>
          </a:p>
        </c:rich>
      </c:tx>
      <c:layout>
        <c:manualLayout>
          <c:xMode val="edge"/>
          <c:yMode val="edge"/>
          <c:x val="0.33770195472440157"/>
          <c:y val="3.0986163754053907E-2"/>
        </c:manualLayout>
      </c:layout>
      <c:overlay val="0"/>
      <c:spPr>
        <a:noFill/>
        <a:ln>
          <a:solidFill>
            <a:schemeClr val="tx1"/>
          </a:solid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l-GR"/>
        </a:p>
      </c:txPr>
    </c:title>
    <c:autoTitleDeleted val="0"/>
    <c:plotArea>
      <c:layout/>
      <c:barChart>
        <c:barDir val="col"/>
        <c:grouping val="clustered"/>
        <c:varyColors val="0"/>
        <c:ser>
          <c:idx val="0"/>
          <c:order val="0"/>
          <c:tx>
            <c:strRef>
              <c:f>Sheet1!$B$15</c:f>
              <c:strCache>
                <c:ptCount val="1"/>
                <c:pt idx="0">
                  <c:v>File Size</c:v>
                </c:pt>
              </c:strCache>
            </c:strRef>
          </c:tx>
          <c:spPr>
            <a:solidFill>
              <a:srgbClr val="FF5200"/>
            </a:solidFill>
            <a:ln>
              <a:solidFill>
                <a:schemeClr val="tx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l-G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Sheet1!$B$16:$B$25</c:f>
              <c:numCache>
                <c:formatCode>General</c:formatCode>
                <c:ptCount val="10"/>
                <c:pt idx="0">
                  <c:v>1</c:v>
                </c:pt>
                <c:pt idx="1">
                  <c:v>1</c:v>
                </c:pt>
                <c:pt idx="2">
                  <c:v>3</c:v>
                </c:pt>
                <c:pt idx="3">
                  <c:v>4</c:v>
                </c:pt>
                <c:pt idx="4">
                  <c:v>5</c:v>
                </c:pt>
                <c:pt idx="5">
                  <c:v>6</c:v>
                </c:pt>
                <c:pt idx="6">
                  <c:v>7</c:v>
                </c:pt>
                <c:pt idx="7">
                  <c:v>8</c:v>
                </c:pt>
                <c:pt idx="8">
                  <c:v>9</c:v>
                </c:pt>
                <c:pt idx="9">
                  <c:v>10</c:v>
                </c:pt>
              </c:numCache>
            </c:numRef>
          </c:val>
          <c:extLst>
            <c:ext xmlns:c16="http://schemas.microsoft.com/office/drawing/2014/chart" uri="{C3380CC4-5D6E-409C-BE32-E72D297353CC}">
              <c16:uniqueId val="{00000000-E9A0-4217-896D-9ACA5C65F785}"/>
            </c:ext>
          </c:extLst>
        </c:ser>
        <c:ser>
          <c:idx val="1"/>
          <c:order val="1"/>
          <c:tx>
            <c:strRef>
              <c:f>Sheet1!$C$15</c:f>
              <c:strCache>
                <c:ptCount val="1"/>
                <c:pt idx="0">
                  <c:v>Total JSON Objects</c:v>
                </c:pt>
              </c:strCache>
            </c:strRef>
          </c:tx>
          <c:spPr>
            <a:solidFill>
              <a:srgbClr val="6F0000"/>
            </a:solidFill>
            <a:ln>
              <a:solidFill>
                <a:schemeClr val="tx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l-G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Sheet1!$C$16:$C$25</c:f>
              <c:numCache>
                <c:formatCode>General</c:formatCode>
                <c:ptCount val="10"/>
                <c:pt idx="0">
                  <c:v>1</c:v>
                </c:pt>
                <c:pt idx="1">
                  <c:v>1</c:v>
                </c:pt>
                <c:pt idx="2">
                  <c:v>3</c:v>
                </c:pt>
                <c:pt idx="3">
                  <c:v>4</c:v>
                </c:pt>
                <c:pt idx="4">
                  <c:v>6</c:v>
                </c:pt>
                <c:pt idx="5">
                  <c:v>5</c:v>
                </c:pt>
                <c:pt idx="6">
                  <c:v>7</c:v>
                </c:pt>
                <c:pt idx="7">
                  <c:v>8</c:v>
                </c:pt>
                <c:pt idx="8">
                  <c:v>9</c:v>
                </c:pt>
                <c:pt idx="9">
                  <c:v>10</c:v>
                </c:pt>
              </c:numCache>
            </c:numRef>
          </c:val>
          <c:extLst>
            <c:ext xmlns:c16="http://schemas.microsoft.com/office/drawing/2014/chart" uri="{C3380CC4-5D6E-409C-BE32-E72D297353CC}">
              <c16:uniqueId val="{00000001-E9A0-4217-896D-9ACA5C65F785}"/>
            </c:ext>
          </c:extLst>
        </c:ser>
        <c:ser>
          <c:idx val="2"/>
          <c:order val="2"/>
          <c:tx>
            <c:strRef>
              <c:f>Sheet1!$D$15</c:f>
              <c:strCache>
                <c:ptCount val="1"/>
                <c:pt idx="0">
                  <c:v>Total Versions</c:v>
                </c:pt>
              </c:strCache>
            </c:strRef>
          </c:tx>
          <c:spPr>
            <a:solidFill>
              <a:srgbClr val="00263B"/>
            </a:solidFill>
            <a:ln>
              <a:solidFill>
                <a:schemeClr val="tx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l-G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Sheet1!$D$16:$D$25</c:f>
              <c:numCache>
                <c:formatCode>General</c:formatCode>
                <c:ptCount val="10"/>
                <c:pt idx="0">
                  <c:v>1</c:v>
                </c:pt>
                <c:pt idx="1">
                  <c:v>2</c:v>
                </c:pt>
                <c:pt idx="2">
                  <c:v>9</c:v>
                </c:pt>
                <c:pt idx="3">
                  <c:v>8</c:v>
                </c:pt>
                <c:pt idx="4">
                  <c:v>3</c:v>
                </c:pt>
                <c:pt idx="5">
                  <c:v>10</c:v>
                </c:pt>
                <c:pt idx="6">
                  <c:v>7</c:v>
                </c:pt>
                <c:pt idx="7">
                  <c:v>1</c:v>
                </c:pt>
                <c:pt idx="8">
                  <c:v>1</c:v>
                </c:pt>
                <c:pt idx="9">
                  <c:v>1</c:v>
                </c:pt>
              </c:numCache>
            </c:numRef>
          </c:val>
          <c:extLst>
            <c:ext xmlns:c16="http://schemas.microsoft.com/office/drawing/2014/chart" uri="{C3380CC4-5D6E-409C-BE32-E72D297353CC}">
              <c16:uniqueId val="{00000002-E9A0-4217-896D-9ACA5C65F785}"/>
            </c:ext>
          </c:extLst>
        </c:ser>
        <c:dLbls>
          <c:dLblPos val="outEnd"/>
          <c:showLegendKey val="0"/>
          <c:showVal val="1"/>
          <c:showCatName val="0"/>
          <c:showSerName val="0"/>
          <c:showPercent val="0"/>
          <c:showBubbleSize val="0"/>
        </c:dLbls>
        <c:gapWidth val="219"/>
        <c:axId val="956553679"/>
        <c:axId val="804621471"/>
      </c:barChart>
      <c:lineChart>
        <c:grouping val="standard"/>
        <c:varyColors val="0"/>
        <c:ser>
          <c:idx val="3"/>
          <c:order val="3"/>
          <c:tx>
            <c:strRef>
              <c:f>Sheet1!$E$15</c:f>
              <c:strCache>
                <c:ptCount val="1"/>
                <c:pt idx="0">
                  <c:v>Execution Time</c:v>
                </c:pt>
              </c:strCache>
            </c:strRef>
          </c:tx>
          <c:spPr>
            <a:ln w="28575" cap="rnd">
              <a:solidFill>
                <a:srgbClr val="00A1AB"/>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l-G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Sheet1!$E$16:$E$25</c:f>
              <c:numCache>
                <c:formatCode>General</c:formatCode>
                <c:ptCount val="10"/>
                <c:pt idx="0">
                  <c:v>1</c:v>
                </c:pt>
                <c:pt idx="1">
                  <c:v>1</c:v>
                </c:pt>
                <c:pt idx="2">
                  <c:v>4</c:v>
                </c:pt>
                <c:pt idx="3">
                  <c:v>3</c:v>
                </c:pt>
                <c:pt idx="4">
                  <c:v>5</c:v>
                </c:pt>
                <c:pt idx="5">
                  <c:v>8</c:v>
                </c:pt>
                <c:pt idx="6">
                  <c:v>7</c:v>
                </c:pt>
                <c:pt idx="7">
                  <c:v>6</c:v>
                </c:pt>
                <c:pt idx="8">
                  <c:v>9</c:v>
                </c:pt>
                <c:pt idx="9">
                  <c:v>10</c:v>
                </c:pt>
              </c:numCache>
            </c:numRef>
          </c:val>
          <c:smooth val="0"/>
          <c:extLst>
            <c:ext xmlns:c16="http://schemas.microsoft.com/office/drawing/2014/chart" uri="{C3380CC4-5D6E-409C-BE32-E72D297353CC}">
              <c16:uniqueId val="{00000003-E9A0-4217-896D-9ACA5C65F785}"/>
            </c:ext>
          </c:extLst>
        </c:ser>
        <c:dLbls>
          <c:showLegendKey val="0"/>
          <c:showVal val="1"/>
          <c:showCatName val="0"/>
          <c:showSerName val="0"/>
          <c:showPercent val="0"/>
          <c:showBubbleSize val="0"/>
        </c:dLbls>
        <c:marker val="1"/>
        <c:smooth val="0"/>
        <c:axId val="956553679"/>
        <c:axId val="804621471"/>
      </c:lineChart>
      <c:catAx>
        <c:axId val="956553679"/>
        <c:scaling>
          <c:orientation val="minMax"/>
        </c:scaling>
        <c:delete val="0"/>
        <c:axPos val="b"/>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lumMod val="95000"/>
                    <a:lumOff val="5000"/>
                  </a:schemeClr>
                </a:solidFill>
                <a:latin typeface="+mn-lt"/>
                <a:ea typeface="+mn-ea"/>
                <a:cs typeface="+mn-cs"/>
              </a:defRPr>
            </a:pPr>
            <a:endParaRPr lang="el-GR"/>
          </a:p>
        </c:txPr>
        <c:crossAx val="804621471"/>
        <c:crosses val="autoZero"/>
        <c:auto val="0"/>
        <c:lblAlgn val="ctr"/>
        <c:lblOffset val="100"/>
        <c:noMultiLvlLbl val="0"/>
      </c:catAx>
      <c:valAx>
        <c:axId val="8046214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95000"/>
                    <a:lumOff val="5000"/>
                  </a:schemeClr>
                </a:solidFill>
                <a:latin typeface="+mn-lt"/>
                <a:ea typeface="+mn-ea"/>
                <a:cs typeface="+mn-cs"/>
              </a:defRPr>
            </a:pPr>
            <a:endParaRPr lang="el-GR"/>
          </a:p>
        </c:txPr>
        <c:crossAx val="956553679"/>
        <c:crossesAt val="1"/>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l-G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l-G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900"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900"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900"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1600"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900"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900"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900"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900"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1600"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900"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34CF9-58A8-4660-8129-9732A17DA9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l-GR"/>
          </a:p>
        </p:txBody>
      </p:sp>
      <p:sp>
        <p:nvSpPr>
          <p:cNvPr id="3" name="Subtitle 2">
            <a:extLst>
              <a:ext uri="{FF2B5EF4-FFF2-40B4-BE49-F238E27FC236}">
                <a16:creationId xmlns:a16="http://schemas.microsoft.com/office/drawing/2014/main" id="{5ACBCFE5-1C51-462B-8AF6-4D02E3CAB7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l-GR"/>
          </a:p>
        </p:txBody>
      </p:sp>
      <p:sp>
        <p:nvSpPr>
          <p:cNvPr id="4" name="Date Placeholder 3">
            <a:extLst>
              <a:ext uri="{FF2B5EF4-FFF2-40B4-BE49-F238E27FC236}">
                <a16:creationId xmlns:a16="http://schemas.microsoft.com/office/drawing/2014/main" id="{AB082F1E-096B-4540-A5F1-8829A9AD18D1}"/>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FEB46DCC-DB3E-40A1-88C9-64A99C28F629}"/>
              </a:ext>
            </a:extLst>
          </p:cNvPr>
          <p:cNvSpPr>
            <a:spLocks noGrp="1"/>
          </p:cNvSpPr>
          <p:nvPr>
            <p:ph type="ftr" sz="quarter" idx="11"/>
          </p:nvPr>
        </p:nvSpPr>
        <p:spPr/>
        <p:txBody>
          <a:bodyPr/>
          <a:lstStyle/>
          <a:p>
            <a:endParaRPr lang="el-GR"/>
          </a:p>
        </p:txBody>
      </p:sp>
      <p:sp>
        <p:nvSpPr>
          <p:cNvPr id="6" name="Slide Number Placeholder 5">
            <a:extLst>
              <a:ext uri="{FF2B5EF4-FFF2-40B4-BE49-F238E27FC236}">
                <a16:creationId xmlns:a16="http://schemas.microsoft.com/office/drawing/2014/main" id="{0D28E870-2018-440F-9D44-05F46D5CF5D1}"/>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02091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87C7-754C-4A88-A59F-0F0B1B7E3260}"/>
              </a:ext>
            </a:extLst>
          </p:cNvPr>
          <p:cNvSpPr>
            <a:spLocks noGrp="1"/>
          </p:cNvSpPr>
          <p:nvPr>
            <p:ph type="title"/>
          </p:nvPr>
        </p:nvSpPr>
        <p:spPr/>
        <p:txBody>
          <a:bodyPr/>
          <a:lstStyle/>
          <a:p>
            <a:r>
              <a:rPr lang="en-US"/>
              <a:t>Click to edit Master title style</a:t>
            </a:r>
            <a:endParaRPr lang="el-GR"/>
          </a:p>
        </p:txBody>
      </p:sp>
      <p:sp>
        <p:nvSpPr>
          <p:cNvPr id="3" name="Vertical Text Placeholder 2">
            <a:extLst>
              <a:ext uri="{FF2B5EF4-FFF2-40B4-BE49-F238E27FC236}">
                <a16:creationId xmlns:a16="http://schemas.microsoft.com/office/drawing/2014/main" id="{4D36A86B-ADB0-44B0-AF58-4AB6363859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a:extLst>
              <a:ext uri="{FF2B5EF4-FFF2-40B4-BE49-F238E27FC236}">
                <a16:creationId xmlns:a16="http://schemas.microsoft.com/office/drawing/2014/main" id="{4B50D224-B141-44B6-9307-DFCB7ED3E647}"/>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6EE04AA6-B778-45A9-A548-6A0DF580BF5A}"/>
              </a:ext>
            </a:extLst>
          </p:cNvPr>
          <p:cNvSpPr>
            <a:spLocks noGrp="1"/>
          </p:cNvSpPr>
          <p:nvPr>
            <p:ph type="ftr" sz="quarter" idx="11"/>
          </p:nvPr>
        </p:nvSpPr>
        <p:spPr/>
        <p:txBody>
          <a:bodyPr/>
          <a:lstStyle/>
          <a:p>
            <a:endParaRPr lang="el-GR"/>
          </a:p>
        </p:txBody>
      </p:sp>
      <p:sp>
        <p:nvSpPr>
          <p:cNvPr id="6" name="Slide Number Placeholder 5">
            <a:extLst>
              <a:ext uri="{FF2B5EF4-FFF2-40B4-BE49-F238E27FC236}">
                <a16:creationId xmlns:a16="http://schemas.microsoft.com/office/drawing/2014/main" id="{1662F670-1D07-48F1-AFE2-7ACB0362B05F}"/>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895581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1DD65F-0300-418A-98DA-D97D46C0A74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l-GR"/>
          </a:p>
        </p:txBody>
      </p:sp>
      <p:sp>
        <p:nvSpPr>
          <p:cNvPr id="3" name="Vertical Text Placeholder 2">
            <a:extLst>
              <a:ext uri="{FF2B5EF4-FFF2-40B4-BE49-F238E27FC236}">
                <a16:creationId xmlns:a16="http://schemas.microsoft.com/office/drawing/2014/main" id="{2312239B-22A1-4CC8-984B-358B3BA4DD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a:extLst>
              <a:ext uri="{FF2B5EF4-FFF2-40B4-BE49-F238E27FC236}">
                <a16:creationId xmlns:a16="http://schemas.microsoft.com/office/drawing/2014/main" id="{20D34C8E-946F-4501-8652-859E67CBDD91}"/>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FFE65B18-2F87-4A46-B4F5-4B5392D1B560}"/>
              </a:ext>
            </a:extLst>
          </p:cNvPr>
          <p:cNvSpPr>
            <a:spLocks noGrp="1"/>
          </p:cNvSpPr>
          <p:nvPr>
            <p:ph type="ftr" sz="quarter" idx="11"/>
          </p:nvPr>
        </p:nvSpPr>
        <p:spPr/>
        <p:txBody>
          <a:bodyPr/>
          <a:lstStyle/>
          <a:p>
            <a:endParaRPr lang="el-GR"/>
          </a:p>
        </p:txBody>
      </p:sp>
      <p:sp>
        <p:nvSpPr>
          <p:cNvPr id="6" name="Slide Number Placeholder 5">
            <a:extLst>
              <a:ext uri="{FF2B5EF4-FFF2-40B4-BE49-F238E27FC236}">
                <a16:creationId xmlns:a16="http://schemas.microsoft.com/office/drawing/2014/main" id="{947DED56-6491-4B43-AE56-F2AC243B8412}"/>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566588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DD85A-BA8D-447D-A31D-BEAD86BB8550}"/>
              </a:ext>
            </a:extLst>
          </p:cNvPr>
          <p:cNvSpPr>
            <a:spLocks noGrp="1"/>
          </p:cNvSpPr>
          <p:nvPr>
            <p:ph type="title"/>
          </p:nvPr>
        </p:nvSpPr>
        <p:spPr/>
        <p:txBody>
          <a:bodyPr/>
          <a:lstStyle/>
          <a:p>
            <a:r>
              <a:rPr lang="en-US"/>
              <a:t>Click to edit Master title style</a:t>
            </a:r>
            <a:endParaRPr lang="el-GR"/>
          </a:p>
        </p:txBody>
      </p:sp>
      <p:sp>
        <p:nvSpPr>
          <p:cNvPr id="3" name="Content Placeholder 2">
            <a:extLst>
              <a:ext uri="{FF2B5EF4-FFF2-40B4-BE49-F238E27FC236}">
                <a16:creationId xmlns:a16="http://schemas.microsoft.com/office/drawing/2014/main" id="{3351AD46-95FB-46B9-AB3A-2711A71E15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a:extLst>
              <a:ext uri="{FF2B5EF4-FFF2-40B4-BE49-F238E27FC236}">
                <a16:creationId xmlns:a16="http://schemas.microsoft.com/office/drawing/2014/main" id="{BC66D767-5EA3-430D-BC56-EEA861D6E89A}"/>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2096CA83-EB3C-41F1-97A8-E39025AFCD90}"/>
              </a:ext>
            </a:extLst>
          </p:cNvPr>
          <p:cNvSpPr>
            <a:spLocks noGrp="1"/>
          </p:cNvSpPr>
          <p:nvPr>
            <p:ph type="ftr" sz="quarter" idx="11"/>
          </p:nvPr>
        </p:nvSpPr>
        <p:spPr/>
        <p:txBody>
          <a:bodyPr/>
          <a:lstStyle/>
          <a:p>
            <a:endParaRPr lang="el-GR"/>
          </a:p>
        </p:txBody>
      </p:sp>
      <p:sp>
        <p:nvSpPr>
          <p:cNvPr id="6" name="Slide Number Placeholder 5">
            <a:extLst>
              <a:ext uri="{FF2B5EF4-FFF2-40B4-BE49-F238E27FC236}">
                <a16:creationId xmlns:a16="http://schemas.microsoft.com/office/drawing/2014/main" id="{D31FB988-8792-45F6-81F8-D6339371B659}"/>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394654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F86C3-6341-4A9C-B4A5-02C22F5E91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l-GR"/>
          </a:p>
        </p:txBody>
      </p:sp>
      <p:sp>
        <p:nvSpPr>
          <p:cNvPr id="3" name="Text Placeholder 2">
            <a:extLst>
              <a:ext uri="{FF2B5EF4-FFF2-40B4-BE49-F238E27FC236}">
                <a16:creationId xmlns:a16="http://schemas.microsoft.com/office/drawing/2014/main" id="{D671A238-EEF1-40F1-958A-F73BD68483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7130D2-9DCC-486D-988E-D8E6C439F5C3}"/>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AF8FC0BD-C482-4690-80EE-0A341DE9747D}"/>
              </a:ext>
            </a:extLst>
          </p:cNvPr>
          <p:cNvSpPr>
            <a:spLocks noGrp="1"/>
          </p:cNvSpPr>
          <p:nvPr>
            <p:ph type="ftr" sz="quarter" idx="11"/>
          </p:nvPr>
        </p:nvSpPr>
        <p:spPr/>
        <p:txBody>
          <a:bodyPr/>
          <a:lstStyle/>
          <a:p>
            <a:endParaRPr lang="el-GR"/>
          </a:p>
        </p:txBody>
      </p:sp>
      <p:sp>
        <p:nvSpPr>
          <p:cNvPr id="6" name="Slide Number Placeholder 5">
            <a:extLst>
              <a:ext uri="{FF2B5EF4-FFF2-40B4-BE49-F238E27FC236}">
                <a16:creationId xmlns:a16="http://schemas.microsoft.com/office/drawing/2014/main" id="{99F7076D-2053-453D-B4A4-E1FC4588D863}"/>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432394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B47BE-BD15-447B-AC56-3F2536580B0E}"/>
              </a:ext>
            </a:extLst>
          </p:cNvPr>
          <p:cNvSpPr>
            <a:spLocks noGrp="1"/>
          </p:cNvSpPr>
          <p:nvPr>
            <p:ph type="title"/>
          </p:nvPr>
        </p:nvSpPr>
        <p:spPr/>
        <p:txBody>
          <a:bodyPr/>
          <a:lstStyle/>
          <a:p>
            <a:r>
              <a:rPr lang="en-US"/>
              <a:t>Click to edit Master title style</a:t>
            </a:r>
            <a:endParaRPr lang="el-GR"/>
          </a:p>
        </p:txBody>
      </p:sp>
      <p:sp>
        <p:nvSpPr>
          <p:cNvPr id="3" name="Content Placeholder 2">
            <a:extLst>
              <a:ext uri="{FF2B5EF4-FFF2-40B4-BE49-F238E27FC236}">
                <a16:creationId xmlns:a16="http://schemas.microsoft.com/office/drawing/2014/main" id="{FC9B9AC2-0F58-4CA4-86A5-25ADD8BE8F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Content Placeholder 3">
            <a:extLst>
              <a:ext uri="{FF2B5EF4-FFF2-40B4-BE49-F238E27FC236}">
                <a16:creationId xmlns:a16="http://schemas.microsoft.com/office/drawing/2014/main" id="{64ED5FC1-A752-4926-AB42-88413E95C6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Date Placeholder 4">
            <a:extLst>
              <a:ext uri="{FF2B5EF4-FFF2-40B4-BE49-F238E27FC236}">
                <a16:creationId xmlns:a16="http://schemas.microsoft.com/office/drawing/2014/main" id="{D0487A94-1682-47F5-B4C2-916083DE68F8}"/>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6" name="Footer Placeholder 5">
            <a:extLst>
              <a:ext uri="{FF2B5EF4-FFF2-40B4-BE49-F238E27FC236}">
                <a16:creationId xmlns:a16="http://schemas.microsoft.com/office/drawing/2014/main" id="{C4CD62B3-200D-427A-A803-15CBABA8A7BE}"/>
              </a:ext>
            </a:extLst>
          </p:cNvPr>
          <p:cNvSpPr>
            <a:spLocks noGrp="1"/>
          </p:cNvSpPr>
          <p:nvPr>
            <p:ph type="ftr" sz="quarter" idx="11"/>
          </p:nvPr>
        </p:nvSpPr>
        <p:spPr/>
        <p:txBody>
          <a:bodyPr/>
          <a:lstStyle/>
          <a:p>
            <a:endParaRPr lang="el-GR"/>
          </a:p>
        </p:txBody>
      </p:sp>
      <p:sp>
        <p:nvSpPr>
          <p:cNvPr id="7" name="Slide Number Placeholder 6">
            <a:extLst>
              <a:ext uri="{FF2B5EF4-FFF2-40B4-BE49-F238E27FC236}">
                <a16:creationId xmlns:a16="http://schemas.microsoft.com/office/drawing/2014/main" id="{5CDE0B21-9B94-4263-BD26-F57E443CCC45}"/>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1158271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7063B-9790-4162-AB8E-DED7896C4155}"/>
              </a:ext>
            </a:extLst>
          </p:cNvPr>
          <p:cNvSpPr>
            <a:spLocks noGrp="1"/>
          </p:cNvSpPr>
          <p:nvPr>
            <p:ph type="title"/>
          </p:nvPr>
        </p:nvSpPr>
        <p:spPr>
          <a:xfrm>
            <a:off x="839788" y="365125"/>
            <a:ext cx="10515600" cy="1325563"/>
          </a:xfrm>
        </p:spPr>
        <p:txBody>
          <a:bodyPr/>
          <a:lstStyle/>
          <a:p>
            <a:r>
              <a:rPr lang="en-US"/>
              <a:t>Click to edit Master title style</a:t>
            </a:r>
            <a:endParaRPr lang="el-GR"/>
          </a:p>
        </p:txBody>
      </p:sp>
      <p:sp>
        <p:nvSpPr>
          <p:cNvPr id="3" name="Text Placeholder 2">
            <a:extLst>
              <a:ext uri="{FF2B5EF4-FFF2-40B4-BE49-F238E27FC236}">
                <a16:creationId xmlns:a16="http://schemas.microsoft.com/office/drawing/2014/main" id="{CFE62C5A-A5FB-465E-BE45-043A82B629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2204D8-2879-4966-B3BA-2DDE6CE6E6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Text Placeholder 4">
            <a:extLst>
              <a:ext uri="{FF2B5EF4-FFF2-40B4-BE49-F238E27FC236}">
                <a16:creationId xmlns:a16="http://schemas.microsoft.com/office/drawing/2014/main" id="{15583102-36D1-4395-AAE3-92662CEB49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EFBD1D-EB73-4A67-BAE7-DCE53E3FBE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7" name="Date Placeholder 6">
            <a:extLst>
              <a:ext uri="{FF2B5EF4-FFF2-40B4-BE49-F238E27FC236}">
                <a16:creationId xmlns:a16="http://schemas.microsoft.com/office/drawing/2014/main" id="{4DBAF3F5-A6A7-4B6D-88DF-886CFD90CB46}"/>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8" name="Footer Placeholder 7">
            <a:extLst>
              <a:ext uri="{FF2B5EF4-FFF2-40B4-BE49-F238E27FC236}">
                <a16:creationId xmlns:a16="http://schemas.microsoft.com/office/drawing/2014/main" id="{DE9B095D-E264-4122-904C-CA4E1FDDD243}"/>
              </a:ext>
            </a:extLst>
          </p:cNvPr>
          <p:cNvSpPr>
            <a:spLocks noGrp="1"/>
          </p:cNvSpPr>
          <p:nvPr>
            <p:ph type="ftr" sz="quarter" idx="11"/>
          </p:nvPr>
        </p:nvSpPr>
        <p:spPr/>
        <p:txBody>
          <a:bodyPr/>
          <a:lstStyle/>
          <a:p>
            <a:endParaRPr lang="el-GR"/>
          </a:p>
        </p:txBody>
      </p:sp>
      <p:sp>
        <p:nvSpPr>
          <p:cNvPr id="9" name="Slide Number Placeholder 8">
            <a:extLst>
              <a:ext uri="{FF2B5EF4-FFF2-40B4-BE49-F238E27FC236}">
                <a16:creationId xmlns:a16="http://schemas.microsoft.com/office/drawing/2014/main" id="{ABA0DF02-0936-4D92-9DA5-EC12A34A713A}"/>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331799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24C69-50AC-4309-9043-85DAA770150B}"/>
              </a:ext>
            </a:extLst>
          </p:cNvPr>
          <p:cNvSpPr>
            <a:spLocks noGrp="1"/>
          </p:cNvSpPr>
          <p:nvPr>
            <p:ph type="title"/>
          </p:nvPr>
        </p:nvSpPr>
        <p:spPr/>
        <p:txBody>
          <a:bodyPr/>
          <a:lstStyle/>
          <a:p>
            <a:r>
              <a:rPr lang="en-US"/>
              <a:t>Click to edit Master title style</a:t>
            </a:r>
            <a:endParaRPr lang="el-GR"/>
          </a:p>
        </p:txBody>
      </p:sp>
      <p:sp>
        <p:nvSpPr>
          <p:cNvPr id="3" name="Date Placeholder 2">
            <a:extLst>
              <a:ext uri="{FF2B5EF4-FFF2-40B4-BE49-F238E27FC236}">
                <a16:creationId xmlns:a16="http://schemas.microsoft.com/office/drawing/2014/main" id="{8308F38B-B70A-40B8-A667-3D88B25250F7}"/>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4" name="Footer Placeholder 3">
            <a:extLst>
              <a:ext uri="{FF2B5EF4-FFF2-40B4-BE49-F238E27FC236}">
                <a16:creationId xmlns:a16="http://schemas.microsoft.com/office/drawing/2014/main" id="{6018D35E-F474-4594-ACC4-3CFCB4EA3ECF}"/>
              </a:ext>
            </a:extLst>
          </p:cNvPr>
          <p:cNvSpPr>
            <a:spLocks noGrp="1"/>
          </p:cNvSpPr>
          <p:nvPr>
            <p:ph type="ftr" sz="quarter" idx="11"/>
          </p:nvPr>
        </p:nvSpPr>
        <p:spPr/>
        <p:txBody>
          <a:bodyPr/>
          <a:lstStyle/>
          <a:p>
            <a:endParaRPr lang="el-GR"/>
          </a:p>
        </p:txBody>
      </p:sp>
      <p:sp>
        <p:nvSpPr>
          <p:cNvPr id="5" name="Slide Number Placeholder 4">
            <a:extLst>
              <a:ext uri="{FF2B5EF4-FFF2-40B4-BE49-F238E27FC236}">
                <a16:creationId xmlns:a16="http://schemas.microsoft.com/office/drawing/2014/main" id="{AE5621B0-4E41-4165-98BD-9BF878A4EA90}"/>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570433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10CAD9-DE60-47C0-BF56-B511BBF32776}"/>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3" name="Footer Placeholder 2">
            <a:extLst>
              <a:ext uri="{FF2B5EF4-FFF2-40B4-BE49-F238E27FC236}">
                <a16:creationId xmlns:a16="http://schemas.microsoft.com/office/drawing/2014/main" id="{99C43893-B9A3-4AD9-AF8E-1857DB9EF96C}"/>
              </a:ext>
            </a:extLst>
          </p:cNvPr>
          <p:cNvSpPr>
            <a:spLocks noGrp="1"/>
          </p:cNvSpPr>
          <p:nvPr>
            <p:ph type="ftr" sz="quarter" idx="11"/>
          </p:nvPr>
        </p:nvSpPr>
        <p:spPr/>
        <p:txBody>
          <a:bodyPr/>
          <a:lstStyle/>
          <a:p>
            <a:endParaRPr lang="el-GR"/>
          </a:p>
        </p:txBody>
      </p:sp>
      <p:sp>
        <p:nvSpPr>
          <p:cNvPr id="4" name="Slide Number Placeholder 3">
            <a:extLst>
              <a:ext uri="{FF2B5EF4-FFF2-40B4-BE49-F238E27FC236}">
                <a16:creationId xmlns:a16="http://schemas.microsoft.com/office/drawing/2014/main" id="{7D4EC590-E851-4974-A8AD-87410CBEE6DA}"/>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1365931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7ABC8-4FB4-4A2B-B40E-A15AB697C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l-GR"/>
          </a:p>
        </p:txBody>
      </p:sp>
      <p:sp>
        <p:nvSpPr>
          <p:cNvPr id="3" name="Content Placeholder 2">
            <a:extLst>
              <a:ext uri="{FF2B5EF4-FFF2-40B4-BE49-F238E27FC236}">
                <a16:creationId xmlns:a16="http://schemas.microsoft.com/office/drawing/2014/main" id="{F45B3245-D146-4D06-917B-95CC11FA7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Text Placeholder 3">
            <a:extLst>
              <a:ext uri="{FF2B5EF4-FFF2-40B4-BE49-F238E27FC236}">
                <a16:creationId xmlns:a16="http://schemas.microsoft.com/office/drawing/2014/main" id="{3B95A748-7287-4F84-B11D-62C580232B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966323-1F7A-4747-BDE6-B386D7294D00}"/>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6" name="Footer Placeholder 5">
            <a:extLst>
              <a:ext uri="{FF2B5EF4-FFF2-40B4-BE49-F238E27FC236}">
                <a16:creationId xmlns:a16="http://schemas.microsoft.com/office/drawing/2014/main" id="{0EA65698-02C3-4BB1-89F9-4DEC0642915D}"/>
              </a:ext>
            </a:extLst>
          </p:cNvPr>
          <p:cNvSpPr>
            <a:spLocks noGrp="1"/>
          </p:cNvSpPr>
          <p:nvPr>
            <p:ph type="ftr" sz="quarter" idx="11"/>
          </p:nvPr>
        </p:nvSpPr>
        <p:spPr/>
        <p:txBody>
          <a:bodyPr/>
          <a:lstStyle/>
          <a:p>
            <a:endParaRPr lang="el-GR"/>
          </a:p>
        </p:txBody>
      </p:sp>
      <p:sp>
        <p:nvSpPr>
          <p:cNvPr id="7" name="Slide Number Placeholder 6">
            <a:extLst>
              <a:ext uri="{FF2B5EF4-FFF2-40B4-BE49-F238E27FC236}">
                <a16:creationId xmlns:a16="http://schemas.microsoft.com/office/drawing/2014/main" id="{08C3DDC4-DA26-4809-ACC4-FDE67579E718}"/>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2961821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39812-3F25-45C2-B48C-81BBDC013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l-GR"/>
          </a:p>
        </p:txBody>
      </p:sp>
      <p:sp>
        <p:nvSpPr>
          <p:cNvPr id="3" name="Picture Placeholder 2">
            <a:extLst>
              <a:ext uri="{FF2B5EF4-FFF2-40B4-BE49-F238E27FC236}">
                <a16:creationId xmlns:a16="http://schemas.microsoft.com/office/drawing/2014/main" id="{238F3A0D-AC28-4D72-8CE2-367A489161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Text Placeholder 3">
            <a:extLst>
              <a:ext uri="{FF2B5EF4-FFF2-40B4-BE49-F238E27FC236}">
                <a16:creationId xmlns:a16="http://schemas.microsoft.com/office/drawing/2014/main" id="{4A3AEA18-4D5B-4BC8-964D-A38E33044E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701D4E-0B48-4540-A40E-03E90FE70A07}"/>
              </a:ext>
            </a:extLst>
          </p:cNvPr>
          <p:cNvSpPr>
            <a:spLocks noGrp="1"/>
          </p:cNvSpPr>
          <p:nvPr>
            <p:ph type="dt" sz="half" idx="10"/>
          </p:nvPr>
        </p:nvSpPr>
        <p:spPr/>
        <p:txBody>
          <a:bodyPr/>
          <a:lstStyle/>
          <a:p>
            <a:fld id="{2409B469-0940-4033-AC21-E12CEF48AD07}" type="datetimeFigureOut">
              <a:rPr lang="el-GR" smtClean="0"/>
              <a:t>13/7/2020</a:t>
            </a:fld>
            <a:endParaRPr lang="el-GR"/>
          </a:p>
        </p:txBody>
      </p:sp>
      <p:sp>
        <p:nvSpPr>
          <p:cNvPr id="6" name="Footer Placeholder 5">
            <a:extLst>
              <a:ext uri="{FF2B5EF4-FFF2-40B4-BE49-F238E27FC236}">
                <a16:creationId xmlns:a16="http://schemas.microsoft.com/office/drawing/2014/main" id="{FC418E78-4FA0-46C7-A031-BDBFA06CEEFC}"/>
              </a:ext>
            </a:extLst>
          </p:cNvPr>
          <p:cNvSpPr>
            <a:spLocks noGrp="1"/>
          </p:cNvSpPr>
          <p:nvPr>
            <p:ph type="ftr" sz="quarter" idx="11"/>
          </p:nvPr>
        </p:nvSpPr>
        <p:spPr/>
        <p:txBody>
          <a:bodyPr/>
          <a:lstStyle/>
          <a:p>
            <a:endParaRPr lang="el-GR"/>
          </a:p>
        </p:txBody>
      </p:sp>
      <p:sp>
        <p:nvSpPr>
          <p:cNvPr id="7" name="Slide Number Placeholder 6">
            <a:extLst>
              <a:ext uri="{FF2B5EF4-FFF2-40B4-BE49-F238E27FC236}">
                <a16:creationId xmlns:a16="http://schemas.microsoft.com/office/drawing/2014/main" id="{47F1037F-EA43-4FC0-BF87-3B22230F3657}"/>
              </a:ext>
            </a:extLst>
          </p:cNvPr>
          <p:cNvSpPr>
            <a:spLocks noGrp="1"/>
          </p:cNvSpPr>
          <p:nvPr>
            <p:ph type="sldNum" sz="quarter" idx="12"/>
          </p:nvPr>
        </p:nvSpPr>
        <p:spPr/>
        <p:txBody>
          <a:bodyPr/>
          <a:lstStyle/>
          <a:p>
            <a:fld id="{61316351-1E6F-4F91-A721-3E3F4A2BB507}" type="slidenum">
              <a:rPr lang="el-GR" smtClean="0"/>
              <a:t>‹#›</a:t>
            </a:fld>
            <a:endParaRPr lang="el-GR"/>
          </a:p>
        </p:txBody>
      </p:sp>
    </p:spTree>
    <p:extLst>
      <p:ext uri="{BB962C8B-B14F-4D97-AF65-F5344CB8AC3E}">
        <p14:creationId xmlns:p14="http://schemas.microsoft.com/office/powerpoint/2010/main" val="37077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77FE32-B8EC-4CFB-8C30-AF5F4955CC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l-GR"/>
          </a:p>
        </p:txBody>
      </p:sp>
      <p:sp>
        <p:nvSpPr>
          <p:cNvPr id="3" name="Text Placeholder 2">
            <a:extLst>
              <a:ext uri="{FF2B5EF4-FFF2-40B4-BE49-F238E27FC236}">
                <a16:creationId xmlns:a16="http://schemas.microsoft.com/office/drawing/2014/main" id="{1F4CD673-538E-4608-9120-A0DBC500FB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a:extLst>
              <a:ext uri="{FF2B5EF4-FFF2-40B4-BE49-F238E27FC236}">
                <a16:creationId xmlns:a16="http://schemas.microsoft.com/office/drawing/2014/main" id="{63797EF2-1224-4B64-84A4-4370DC0B94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09B469-0940-4033-AC21-E12CEF48AD07}" type="datetimeFigureOut">
              <a:rPr lang="el-GR" smtClean="0"/>
              <a:t>13/7/2020</a:t>
            </a:fld>
            <a:endParaRPr lang="el-GR"/>
          </a:p>
        </p:txBody>
      </p:sp>
      <p:sp>
        <p:nvSpPr>
          <p:cNvPr id="5" name="Footer Placeholder 4">
            <a:extLst>
              <a:ext uri="{FF2B5EF4-FFF2-40B4-BE49-F238E27FC236}">
                <a16:creationId xmlns:a16="http://schemas.microsoft.com/office/drawing/2014/main" id="{2A865162-93B0-4ABD-8D6F-A814652300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l-GR"/>
          </a:p>
        </p:txBody>
      </p:sp>
      <p:sp>
        <p:nvSpPr>
          <p:cNvPr id="6" name="Slide Number Placeholder 5">
            <a:extLst>
              <a:ext uri="{FF2B5EF4-FFF2-40B4-BE49-F238E27FC236}">
                <a16:creationId xmlns:a16="http://schemas.microsoft.com/office/drawing/2014/main" id="{171CB7C4-1610-4A69-9121-BBA7694C19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316351-1E6F-4F91-A721-3E3F4A2BB507}" type="slidenum">
              <a:rPr lang="el-GR" smtClean="0"/>
              <a:t>‹#›</a:t>
            </a:fld>
            <a:endParaRPr lang="el-GR"/>
          </a:p>
        </p:txBody>
      </p:sp>
    </p:spTree>
    <p:extLst>
      <p:ext uri="{BB962C8B-B14F-4D97-AF65-F5344CB8AC3E}">
        <p14:creationId xmlns:p14="http://schemas.microsoft.com/office/powerpoint/2010/main" val="24796058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E2AA-00B9-4523-8B1D-1560BDC94087}"/>
              </a:ext>
            </a:extLst>
          </p:cNvPr>
          <p:cNvSpPr>
            <a:spLocks noGrp="1"/>
          </p:cNvSpPr>
          <p:nvPr>
            <p:ph type="ctrTitle"/>
          </p:nvPr>
        </p:nvSpPr>
        <p:spPr/>
        <p:txBody>
          <a:bodyPr>
            <a:normAutofit fontScale="90000"/>
          </a:bodyPr>
          <a:lstStyle/>
          <a:p>
            <a:r>
              <a:rPr lang="el-GR" dirty="0">
                <a:latin typeface="Cambria" panose="02040503050406030204" pitchFamily="18" charset="0"/>
                <a:ea typeface="Cambria" panose="02040503050406030204" pitchFamily="18" charset="0"/>
              </a:rPr>
              <a:t>ΕΞΑΓΩΓΗ ΚΑΙ ΟΠΤΙΚΟΠΟΙΗΣΗ ΕΚΔΟΣΕΩΝ ΤΟΥ ΣΧΗΜΑΤΟΣ ΔΕΔΟΜΕΝΩΝ ΤΥΠΟΥ </a:t>
            </a:r>
            <a:r>
              <a:rPr lang="en-US" dirty="0">
                <a:latin typeface="Cambria" panose="02040503050406030204" pitchFamily="18" charset="0"/>
                <a:ea typeface="Cambria" panose="02040503050406030204" pitchFamily="18" charset="0"/>
              </a:rPr>
              <a:t>JSON</a:t>
            </a:r>
            <a:endParaRPr lang="el-GR" dirty="0"/>
          </a:p>
        </p:txBody>
      </p:sp>
      <p:sp>
        <p:nvSpPr>
          <p:cNvPr id="3" name="Subtitle 2">
            <a:extLst>
              <a:ext uri="{FF2B5EF4-FFF2-40B4-BE49-F238E27FC236}">
                <a16:creationId xmlns:a16="http://schemas.microsoft.com/office/drawing/2014/main" id="{D07E2B1D-7BA2-4191-885D-CB8A911AB7A4}"/>
              </a:ext>
            </a:extLst>
          </p:cNvPr>
          <p:cNvSpPr>
            <a:spLocks noGrp="1"/>
          </p:cNvSpPr>
          <p:nvPr>
            <p:ph type="subTitle" idx="1"/>
          </p:nvPr>
        </p:nvSpPr>
        <p:spPr>
          <a:xfrm>
            <a:off x="1524000" y="4907756"/>
            <a:ext cx="9144000" cy="1655762"/>
          </a:xfrm>
        </p:spPr>
        <p:txBody>
          <a:bodyPr>
            <a:normAutofit lnSpcReduction="10000"/>
          </a:bodyPr>
          <a:lstStyle/>
          <a:p>
            <a:r>
              <a:rPr lang="el-GR" dirty="0"/>
              <a:t>Θωμάς </a:t>
            </a:r>
            <a:r>
              <a:rPr lang="el-GR" dirty="0" err="1"/>
              <a:t>Σιώζος</a:t>
            </a:r>
            <a:endParaRPr lang="el-GR" dirty="0"/>
          </a:p>
          <a:p>
            <a:r>
              <a:rPr lang="el-GR" dirty="0"/>
              <a:t>Επιβλέπων: Π. Βασιλειάδης</a:t>
            </a:r>
          </a:p>
          <a:p>
            <a:endParaRPr lang="el-GR" dirty="0"/>
          </a:p>
          <a:p>
            <a:r>
              <a:rPr lang="el-GR" dirty="0"/>
              <a:t>Ιωάννινα, Ιούνιος 2020</a:t>
            </a:r>
          </a:p>
        </p:txBody>
      </p:sp>
    </p:spTree>
    <p:extLst>
      <p:ext uri="{BB962C8B-B14F-4D97-AF65-F5344CB8AC3E}">
        <p14:creationId xmlns:p14="http://schemas.microsoft.com/office/powerpoint/2010/main" val="31608219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test">
            <a:hlinkClick r:id="" action="ppaction://media"/>
            <a:hlinkHover r:id="" action="ppaction://ole?verb=0"/>
            <a:extLst>
              <a:ext uri="{FF2B5EF4-FFF2-40B4-BE49-F238E27FC236}">
                <a16:creationId xmlns:a16="http://schemas.microsoft.com/office/drawing/2014/main" id="{C3AF4DBD-46EC-4028-B805-9BBAF63D493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3467" y="1125304"/>
            <a:ext cx="10905066" cy="4607391"/>
          </a:xfrm>
          <a:prstGeom prst="rect">
            <a:avLst/>
          </a:prstGeom>
        </p:spPr>
      </p:pic>
    </p:spTree>
    <p:extLst>
      <p:ext uri="{BB962C8B-B14F-4D97-AF65-F5344CB8AC3E}">
        <p14:creationId xmlns:p14="http://schemas.microsoft.com/office/powerpoint/2010/main" val="1711492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7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8F650-7E7E-4759-90C7-F1CAF92FC3AD}"/>
              </a:ext>
            </a:extLst>
          </p:cNvPr>
          <p:cNvSpPr>
            <a:spLocks noGrp="1"/>
          </p:cNvSpPr>
          <p:nvPr>
            <p:ph type="title"/>
          </p:nvPr>
        </p:nvSpPr>
        <p:spPr>
          <a:xfrm>
            <a:off x="838200" y="147032"/>
            <a:ext cx="10515600" cy="1325563"/>
          </a:xfrm>
        </p:spPr>
        <p:txBody>
          <a:bodyPr/>
          <a:lstStyle/>
          <a:p>
            <a:pPr algn="ctr"/>
            <a:r>
              <a:rPr lang="el-GR" b="1" dirty="0">
                <a:latin typeface="Cambria" panose="02040503050406030204" pitchFamily="18" charset="0"/>
                <a:ea typeface="Cambria" panose="02040503050406030204" pitchFamily="18" charset="0"/>
              </a:rPr>
              <a:t>Πειραματική Αξιολόγηση</a:t>
            </a:r>
          </a:p>
        </p:txBody>
      </p:sp>
      <p:graphicFrame>
        <p:nvGraphicFramePr>
          <p:cNvPr id="5" name="Table 5">
            <a:extLst>
              <a:ext uri="{FF2B5EF4-FFF2-40B4-BE49-F238E27FC236}">
                <a16:creationId xmlns:a16="http://schemas.microsoft.com/office/drawing/2014/main" id="{FA2FF8CE-41D8-4E02-8FB9-2D38D63275EA}"/>
              </a:ext>
            </a:extLst>
          </p:cNvPr>
          <p:cNvGraphicFramePr>
            <a:graphicFrameLocks noGrp="1"/>
          </p:cNvGraphicFramePr>
          <p:nvPr>
            <p:extLst>
              <p:ext uri="{D42A27DB-BD31-4B8C-83A1-F6EECF244321}">
                <p14:modId xmlns:p14="http://schemas.microsoft.com/office/powerpoint/2010/main" val="127018848"/>
              </p:ext>
            </p:extLst>
          </p:nvPr>
        </p:nvGraphicFramePr>
        <p:xfrm>
          <a:off x="2032000" y="1690688"/>
          <a:ext cx="8128000" cy="4357498"/>
        </p:xfrm>
        <a:graphic>
          <a:graphicData uri="http://schemas.openxmlformats.org/drawingml/2006/table">
            <a:tbl>
              <a:tblPr firstRow="1" bandRow="1">
                <a:tableStyleId>{5940675A-B579-460E-94D1-54222C63F5DA}</a:tableStyleId>
              </a:tblPr>
              <a:tblGrid>
                <a:gridCol w="1625600">
                  <a:extLst>
                    <a:ext uri="{9D8B030D-6E8A-4147-A177-3AD203B41FA5}">
                      <a16:colId xmlns:a16="http://schemas.microsoft.com/office/drawing/2014/main" val="3407181014"/>
                    </a:ext>
                  </a:extLst>
                </a:gridCol>
                <a:gridCol w="1625600">
                  <a:extLst>
                    <a:ext uri="{9D8B030D-6E8A-4147-A177-3AD203B41FA5}">
                      <a16:colId xmlns:a16="http://schemas.microsoft.com/office/drawing/2014/main" val="1239974545"/>
                    </a:ext>
                  </a:extLst>
                </a:gridCol>
                <a:gridCol w="1625600">
                  <a:extLst>
                    <a:ext uri="{9D8B030D-6E8A-4147-A177-3AD203B41FA5}">
                      <a16:colId xmlns:a16="http://schemas.microsoft.com/office/drawing/2014/main" val="611834663"/>
                    </a:ext>
                  </a:extLst>
                </a:gridCol>
                <a:gridCol w="1625600">
                  <a:extLst>
                    <a:ext uri="{9D8B030D-6E8A-4147-A177-3AD203B41FA5}">
                      <a16:colId xmlns:a16="http://schemas.microsoft.com/office/drawing/2014/main" val="2755471243"/>
                    </a:ext>
                  </a:extLst>
                </a:gridCol>
                <a:gridCol w="1625600">
                  <a:extLst>
                    <a:ext uri="{9D8B030D-6E8A-4147-A177-3AD203B41FA5}">
                      <a16:colId xmlns:a16="http://schemas.microsoft.com/office/drawing/2014/main" val="333385045"/>
                    </a:ext>
                  </a:extLst>
                </a:gridCol>
              </a:tblGrid>
              <a:tr h="370840">
                <a:tc>
                  <a:txBody>
                    <a:bodyPr/>
                    <a:lstStyle/>
                    <a:p>
                      <a:pPr marL="0" marR="0" algn="ctr">
                        <a:lnSpc>
                          <a:spcPct val="150000"/>
                        </a:lnSpc>
                        <a:spcBef>
                          <a:spcPts val="0"/>
                        </a:spcBef>
                        <a:spcAft>
                          <a:spcPts val="300"/>
                        </a:spcAft>
                      </a:pPr>
                      <a:r>
                        <a:rPr lang="en-US" sz="13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File(.json)</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3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File Size(KB)</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3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Execution Time</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3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Total JSON Objects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3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Total Versions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60003470"/>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test_countries_2_</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same_entries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3</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0.001</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68852819"/>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test_countries_2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_entries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0.001</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60663973"/>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countries_small</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422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0.051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248</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159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57573951"/>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profiles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456</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0.049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1515</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717653663"/>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countries_big</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2.313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0.111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21.640</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70871744"/>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cards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2.690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0.640</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9.059</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464</a:t>
                      </a:r>
                    </a:p>
                  </a:txBody>
                  <a:tcPr marL="68580" marR="68580" marT="0" marB="0"/>
                </a:tc>
                <a:extLst>
                  <a:ext uri="{0D108BD9-81ED-4DB2-BD59-A6C34878D82A}">
                    <a16:rowId xmlns:a16="http://schemas.microsoft.com/office/drawing/2014/main" val="3294278321"/>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city_inspections</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23.842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0.587</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81.047</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6</a:t>
                      </a:r>
                    </a:p>
                  </a:txBody>
                  <a:tcPr marL="68580" marR="68580" marT="0" marB="0"/>
                </a:tc>
                <a:extLst>
                  <a:ext uri="{0D108BD9-81ED-4DB2-BD59-A6C34878D82A}">
                    <a16:rowId xmlns:a16="http://schemas.microsoft.com/office/drawing/2014/main" val="3253937885"/>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photo</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25.060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0.509</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200.000</a:t>
                      </a:r>
                    </a:p>
                  </a:txBody>
                  <a:tcPr marL="68580" marR="68580" marT="0" marB="0"/>
                </a:tc>
                <a:tc>
                  <a:txBody>
                    <a:bodyPr/>
                    <a:lstStyle/>
                    <a:p>
                      <a:pPr marL="0" marR="0" algn="r">
                        <a:lnSpc>
                          <a:spcPct val="150000"/>
                        </a:lnSpc>
                        <a:spcBef>
                          <a:spcPts val="0"/>
                        </a:spcBef>
                        <a:spcAft>
                          <a:spcPts val="300"/>
                        </a:spcAft>
                      </a:pPr>
                      <a:r>
                        <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a:t>
                      </a:r>
                    </a:p>
                  </a:txBody>
                  <a:tcPr marL="68580" marR="68580" marT="0" marB="0"/>
                </a:tc>
                <a:extLst>
                  <a:ext uri="{0D108BD9-81ED-4DB2-BD59-A6C34878D82A}">
                    <a16:rowId xmlns:a16="http://schemas.microsoft.com/office/drawing/2014/main" val="3728192314"/>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tip</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238.805</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3.571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1.223.094</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77541216"/>
                  </a:ext>
                </a:extLst>
              </a:tr>
              <a:tr h="370840">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review</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5.222.145</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35.914</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6.685.900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1</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519076"/>
                  </a:ext>
                </a:extLst>
              </a:tr>
            </a:tbl>
          </a:graphicData>
        </a:graphic>
      </p:graphicFrame>
      <p:sp>
        <p:nvSpPr>
          <p:cNvPr id="6" name="TextBox 5">
            <a:extLst>
              <a:ext uri="{FF2B5EF4-FFF2-40B4-BE49-F238E27FC236}">
                <a16:creationId xmlns:a16="http://schemas.microsoft.com/office/drawing/2014/main" id="{E8D33BED-5103-4837-9B9D-73F364A99072}"/>
              </a:ext>
            </a:extLst>
          </p:cNvPr>
          <p:cNvSpPr txBox="1"/>
          <p:nvPr/>
        </p:nvSpPr>
        <p:spPr>
          <a:xfrm>
            <a:off x="1931332" y="6081613"/>
            <a:ext cx="2945102" cy="276999"/>
          </a:xfrm>
          <a:prstGeom prst="rect">
            <a:avLst/>
          </a:prstGeom>
          <a:noFill/>
        </p:spPr>
        <p:txBody>
          <a:bodyPr wrap="none" rtlCol="0">
            <a:spAutoFit/>
          </a:bodyPr>
          <a:lstStyle/>
          <a:p>
            <a:r>
              <a:rPr lang="el-GR" sz="1200" b="1" dirty="0">
                <a:latin typeface="Cambria" panose="02040503050406030204" pitchFamily="18" charset="0"/>
                <a:ea typeface="Cambria" panose="02040503050406030204" pitchFamily="18" charset="0"/>
              </a:rPr>
              <a:t>Πίνακας 1. Αποτελέσματα πειραμάτων</a:t>
            </a:r>
          </a:p>
        </p:txBody>
      </p:sp>
    </p:spTree>
    <p:extLst>
      <p:ext uri="{BB962C8B-B14F-4D97-AF65-F5344CB8AC3E}">
        <p14:creationId xmlns:p14="http://schemas.microsoft.com/office/powerpoint/2010/main" val="141096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50BFA3F7-397E-4321-BD74-11B00680A06E}"/>
              </a:ext>
            </a:extLst>
          </p:cNvPr>
          <p:cNvGraphicFramePr/>
          <p:nvPr>
            <p:extLst>
              <p:ext uri="{D42A27DB-BD31-4B8C-83A1-F6EECF244321}">
                <p14:modId xmlns:p14="http://schemas.microsoft.com/office/powerpoint/2010/main" val="3776235553"/>
              </p:ext>
            </p:extLst>
          </p:nvPr>
        </p:nvGraphicFramePr>
        <p:xfrm>
          <a:off x="409129" y="1962150"/>
          <a:ext cx="5274945" cy="29337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6156D4E8-9248-45A3-9A1F-BFAAEDBB99F4}"/>
              </a:ext>
            </a:extLst>
          </p:cNvPr>
          <p:cNvGraphicFramePr/>
          <p:nvPr>
            <p:extLst>
              <p:ext uri="{D42A27DB-BD31-4B8C-83A1-F6EECF244321}">
                <p14:modId xmlns:p14="http://schemas.microsoft.com/office/powerpoint/2010/main" val="1543179403"/>
              </p:ext>
            </p:extLst>
          </p:nvPr>
        </p:nvGraphicFramePr>
        <p:xfrm>
          <a:off x="6515450" y="1962150"/>
          <a:ext cx="5286375" cy="293369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403D6DE3-F69B-47DB-B7C4-094AC0E0A8CE}"/>
              </a:ext>
            </a:extLst>
          </p:cNvPr>
          <p:cNvSpPr txBox="1"/>
          <p:nvPr/>
        </p:nvSpPr>
        <p:spPr>
          <a:xfrm>
            <a:off x="297809" y="4823911"/>
            <a:ext cx="5386265" cy="612091"/>
          </a:xfrm>
          <a:prstGeom prst="rect">
            <a:avLst/>
          </a:prstGeom>
          <a:noFill/>
        </p:spPr>
        <p:txBody>
          <a:bodyPr wrap="square">
            <a:spAutoFit/>
          </a:bodyPr>
          <a:lstStyle/>
          <a:p>
            <a:pPr marL="0" marR="0" algn="just">
              <a:lnSpc>
                <a:spcPct val="150000"/>
              </a:lnSpc>
              <a:spcBef>
                <a:spcPts val="0"/>
              </a:spcBef>
              <a:spcAft>
                <a:spcPts val="300"/>
              </a:spcAft>
            </a:pP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Σχήμα </a:t>
            </a:r>
            <a:r>
              <a:rPr lang="el-GR" sz="1200" b="1" dirty="0">
                <a:latin typeface="Cambria" panose="02040503050406030204" pitchFamily="18" charset="0"/>
                <a:ea typeface="Times New Roman" panose="02020603050405020304" pitchFamily="18" charset="0"/>
                <a:cs typeface="Times New Roman" panose="02020603050405020304" pitchFamily="18" charset="0"/>
              </a:rPr>
              <a:t>2.1</a:t>
            </a: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 Μεταβολή του χρόνου εκτέλεσης με βάση το μέγεθος των αρχείων εισόδου</a:t>
            </a:r>
            <a:endParaRPr lang="el-GR" sz="12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89C71605-DCEA-43C3-AE93-D102FAEA64D3}"/>
              </a:ext>
            </a:extLst>
          </p:cNvPr>
          <p:cNvSpPr txBox="1"/>
          <p:nvPr/>
        </p:nvSpPr>
        <p:spPr>
          <a:xfrm>
            <a:off x="6401334" y="4823911"/>
            <a:ext cx="5485866" cy="612091"/>
          </a:xfrm>
          <a:prstGeom prst="rect">
            <a:avLst/>
          </a:prstGeom>
          <a:noFill/>
        </p:spPr>
        <p:txBody>
          <a:bodyPr wrap="square">
            <a:spAutoFit/>
          </a:bodyPr>
          <a:lstStyle/>
          <a:p>
            <a:pPr marL="0" marR="0" algn="just">
              <a:lnSpc>
                <a:spcPct val="150000"/>
              </a:lnSpc>
              <a:spcBef>
                <a:spcPts val="0"/>
              </a:spcBef>
              <a:spcAft>
                <a:spcPts val="300"/>
              </a:spcAft>
            </a:pP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Σχήμα 2.2. Μεταβολή του χρόνου εκτέλεσης με βάση τον αριθμό των </a:t>
            </a:r>
            <a:r>
              <a:rPr lang="en-US" sz="1200" b="1">
                <a:effectLst/>
                <a:latin typeface="Cambria" panose="02040503050406030204" pitchFamily="18" charset="0"/>
                <a:ea typeface="Times New Roman" panose="02020603050405020304" pitchFamily="18" charset="0"/>
                <a:cs typeface="Times New Roman" panose="02020603050405020304" pitchFamily="18" charset="0"/>
              </a:rPr>
              <a:t>JSON </a:t>
            </a:r>
            <a:r>
              <a:rPr lang="el-GR" sz="1200" b="1">
                <a:effectLst/>
                <a:latin typeface="Cambria" panose="02040503050406030204" pitchFamily="18" charset="0"/>
                <a:ea typeface="Times New Roman" panose="02020603050405020304" pitchFamily="18" charset="0"/>
                <a:cs typeface="Times New Roman" panose="02020603050405020304" pitchFamily="18" charset="0"/>
              </a:rPr>
              <a:t>αντικειμένων στα αρχεία εισόδου</a:t>
            </a:r>
            <a:endParaRPr lang="el-GR" sz="120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AA3CF44-85CF-49C7-8217-B61817223011}"/>
              </a:ext>
            </a:extLst>
          </p:cNvPr>
          <p:cNvSpPr txBox="1"/>
          <p:nvPr/>
        </p:nvSpPr>
        <p:spPr>
          <a:xfrm>
            <a:off x="1347831" y="667419"/>
            <a:ext cx="9496337" cy="923330"/>
          </a:xfrm>
          <a:prstGeom prst="rect">
            <a:avLst/>
          </a:prstGeom>
          <a:noFill/>
        </p:spPr>
        <p:txBody>
          <a:bodyPr wrap="square">
            <a:spAutoFit/>
          </a:bodyPr>
          <a:lstStyle/>
          <a:p>
            <a:r>
              <a:rPr lang="el-GR" sz="1800" dirty="0">
                <a:effectLst/>
                <a:latin typeface="Cambria" panose="02040503050406030204" pitchFamily="18" charset="0"/>
                <a:ea typeface="Times New Roman" panose="02020603050405020304" pitchFamily="18" charset="0"/>
                <a:cs typeface="Times New Roman" panose="02020603050405020304" pitchFamily="18" charset="0"/>
              </a:rPr>
              <a:t>Στα σχήματα </a:t>
            </a:r>
            <a:r>
              <a:rPr lang="el-GR" dirty="0">
                <a:latin typeface="Cambria" panose="02040503050406030204" pitchFamily="18" charset="0"/>
                <a:ea typeface="Times New Roman" panose="02020603050405020304" pitchFamily="18" charset="0"/>
                <a:cs typeface="Times New Roman" panose="02020603050405020304" pitchFamily="18" charset="0"/>
              </a:rPr>
              <a:t>2.1</a:t>
            </a:r>
            <a:r>
              <a:rPr lang="el-GR" sz="1800" dirty="0">
                <a:effectLst/>
                <a:latin typeface="Cambria" panose="02040503050406030204" pitchFamily="18" charset="0"/>
                <a:ea typeface="Times New Roman" panose="02020603050405020304" pitchFamily="18" charset="0"/>
                <a:cs typeface="Times New Roman" panose="02020603050405020304" pitchFamily="18" charset="0"/>
              </a:rPr>
              <a:t>, 2.2 έχουμε λογαριθμήσει τον άξονα </a:t>
            </a: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x </a:t>
            </a:r>
            <a:r>
              <a:rPr lang="el-GR" sz="1800" dirty="0">
                <a:effectLst/>
                <a:latin typeface="Cambria" panose="02040503050406030204" pitchFamily="18" charset="0"/>
                <a:ea typeface="Times New Roman" panose="02020603050405020304" pitchFamily="18" charset="0"/>
                <a:cs typeface="Times New Roman" panose="02020603050405020304" pitchFamily="18" charset="0"/>
              </a:rPr>
              <a:t>ώστε να μπορούμε να διακρίνουμε την μεταβολή των τιμών και στα δύο σχήματα παρακάτω τον χρόνο εκτέλεσης τον μετράμε σε </a:t>
            </a:r>
            <a:r>
              <a:rPr lang="en-US" sz="1800" dirty="0">
                <a:effectLst/>
                <a:latin typeface="Cambria" panose="02040503050406030204" pitchFamily="18" charset="0"/>
                <a:ea typeface="Times New Roman" panose="02020603050405020304" pitchFamily="18" charset="0"/>
                <a:cs typeface="Times New Roman" panose="02020603050405020304" pitchFamily="18" charset="0"/>
              </a:rPr>
              <a:t>seconds</a:t>
            </a:r>
            <a:r>
              <a:rPr lang="el-GR" sz="1800" dirty="0">
                <a:effectLst/>
                <a:latin typeface="Cambria" panose="02040503050406030204" pitchFamily="18" charset="0"/>
                <a:ea typeface="Times New Roman" panose="02020603050405020304" pitchFamily="18" charset="0"/>
                <a:cs typeface="Times New Roman" panose="02020603050405020304" pitchFamily="18" charset="0"/>
              </a:rPr>
              <a:t>.</a:t>
            </a:r>
            <a:endParaRPr lang="el-GR" dirty="0"/>
          </a:p>
        </p:txBody>
      </p:sp>
    </p:spTree>
    <p:extLst>
      <p:ext uri="{BB962C8B-B14F-4D97-AF65-F5344CB8AC3E}">
        <p14:creationId xmlns:p14="http://schemas.microsoft.com/office/powerpoint/2010/main" val="3657452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D23CD1AD-70D2-4C4D-93D2-7F2DC267770D}"/>
              </a:ext>
            </a:extLst>
          </p:cNvPr>
          <p:cNvGraphicFramePr/>
          <p:nvPr>
            <p:extLst>
              <p:ext uri="{D42A27DB-BD31-4B8C-83A1-F6EECF244321}">
                <p14:modId xmlns:p14="http://schemas.microsoft.com/office/powerpoint/2010/main" val="846206021"/>
              </p:ext>
            </p:extLst>
          </p:nvPr>
        </p:nvGraphicFramePr>
        <p:xfrm>
          <a:off x="1761688" y="1191236"/>
          <a:ext cx="8679809" cy="4796405"/>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3B5FEFBA-A2EF-4DB0-B493-27B6E947954E}"/>
              </a:ext>
            </a:extLst>
          </p:cNvPr>
          <p:cNvSpPr txBox="1"/>
          <p:nvPr/>
        </p:nvSpPr>
        <p:spPr>
          <a:xfrm>
            <a:off x="1688285" y="5987642"/>
            <a:ext cx="8753212" cy="335092"/>
          </a:xfrm>
          <a:prstGeom prst="rect">
            <a:avLst/>
          </a:prstGeom>
          <a:noFill/>
        </p:spPr>
        <p:txBody>
          <a:bodyPr wrap="square">
            <a:spAutoFit/>
          </a:bodyPr>
          <a:lstStyle/>
          <a:p>
            <a:pPr marL="0" marR="0" algn="just">
              <a:lnSpc>
                <a:spcPct val="150000"/>
              </a:lnSpc>
              <a:spcBef>
                <a:spcPts val="0"/>
              </a:spcBef>
              <a:spcAft>
                <a:spcPts val="300"/>
              </a:spcAft>
            </a:pP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Εικόνα </a:t>
            </a:r>
            <a:r>
              <a:rPr lang="el-GR" sz="1200" b="1" dirty="0">
                <a:latin typeface="Cambria" panose="02040503050406030204" pitchFamily="18" charset="0"/>
                <a:ea typeface="Times New Roman" panose="02020603050405020304" pitchFamily="18" charset="0"/>
                <a:cs typeface="Times New Roman" panose="02020603050405020304" pitchFamily="18" charset="0"/>
              </a:rPr>
              <a:t>3</a:t>
            </a: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 Μεταβολή μεγέθους αρχείου, συνολικών </a:t>
            </a:r>
            <a:r>
              <a:rPr lang="en-US" sz="1200" b="1" dirty="0">
                <a:effectLst/>
                <a:latin typeface="Cambria" panose="02040503050406030204" pitchFamily="18" charset="0"/>
                <a:ea typeface="Times New Roman" panose="02020603050405020304" pitchFamily="18" charset="0"/>
                <a:cs typeface="Times New Roman" panose="02020603050405020304" pitchFamily="18" charset="0"/>
              </a:rPr>
              <a:t>JSON </a:t>
            </a:r>
            <a:r>
              <a:rPr lang="el-GR" sz="1200" b="1" dirty="0">
                <a:effectLst/>
                <a:latin typeface="Cambria" panose="02040503050406030204" pitchFamily="18" charset="0"/>
                <a:ea typeface="Times New Roman" panose="02020603050405020304" pitchFamily="18" charset="0"/>
                <a:cs typeface="Times New Roman" panose="02020603050405020304" pitchFamily="18" charset="0"/>
              </a:rPr>
              <a:t>αντικειμένων, εκδόσεων στην πάροδο των πειραμάτων</a:t>
            </a:r>
            <a:endParaRPr lang="el-GR" sz="12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2EDD585-3AEE-497D-B350-5611BE8BDCE2}"/>
              </a:ext>
            </a:extLst>
          </p:cNvPr>
          <p:cNvSpPr txBox="1"/>
          <p:nvPr/>
        </p:nvSpPr>
        <p:spPr>
          <a:xfrm>
            <a:off x="132370" y="0"/>
            <a:ext cx="11927259" cy="923330"/>
          </a:xfrm>
          <a:prstGeom prst="rect">
            <a:avLst/>
          </a:prstGeom>
          <a:noFill/>
        </p:spPr>
        <p:txBody>
          <a:bodyPr wrap="square" rtlCol="0">
            <a:spAutoFit/>
          </a:bodyPr>
          <a:lstStyle/>
          <a:p>
            <a:pPr algn="just"/>
            <a:r>
              <a:rPr lang="el-GR" dirty="0"/>
              <a:t>Στην Εικόνα 3 προσπαθούμε να δώσουμε μια συνολική εικόνα για τα σύνολα δεδομένων που χρησιμοποιήσαμε. Λόγω τις ανομοιογένειας των μετρούμενων μεγεθών, δεν απεικονίζονται οι πραγματικές τιμές. Αντί για τις πραγματικές τιμές, αυτό που κάναμε ήταν να ταξινομήσουμε με αύξουσα σειρά τα μετρούμενα μεγέθη.</a:t>
            </a:r>
          </a:p>
        </p:txBody>
      </p:sp>
    </p:spTree>
    <p:extLst>
      <p:ext uri="{BB962C8B-B14F-4D97-AF65-F5344CB8AC3E}">
        <p14:creationId xmlns:p14="http://schemas.microsoft.com/office/powerpoint/2010/main" val="1526629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678132-96AC-4792-820E-32004DCA35CE}"/>
              </a:ext>
            </a:extLst>
          </p:cNvPr>
          <p:cNvSpPr txBox="1"/>
          <p:nvPr/>
        </p:nvSpPr>
        <p:spPr>
          <a:xfrm>
            <a:off x="924187" y="1282289"/>
            <a:ext cx="10343626" cy="5293757"/>
          </a:xfrm>
          <a:prstGeom prst="rect">
            <a:avLst/>
          </a:prstGeom>
          <a:noFill/>
        </p:spPr>
        <p:txBody>
          <a:bodyPr wrap="square" rtlCol="0">
            <a:spAutoFit/>
          </a:bodyPr>
          <a:lstStyle/>
          <a:p>
            <a:pPr algn="just"/>
            <a:r>
              <a:rPr lang="el-GR" sz="1600" dirty="0">
                <a:latin typeface="Cambria" panose="02040503050406030204" pitchFamily="18" charset="0"/>
                <a:ea typeface="Cambria" panose="02040503050406030204" pitchFamily="18" charset="0"/>
              </a:rPr>
              <a:t>Στον Πίνακα 1, στα Σχήματα 2.1-2.2 και την Εικόνα 3 συμπεραίνουμε ότι:</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Στο Σχήμα 2.1 παρατηρούμε:</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Στα αρχεία με μικρό μέγεθος δεν επηρεάζεται αρκετά η επίδοση του συστήματος.</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Στα αρχεία με μεγάλο μέγεθος η επίδοση επηρεάζεται περίπου γραμμικά.</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Στο Σχήμα 2.2 παρατηρούμε:</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Παρόμοια συμπεριφορά στην επίδοση όπως στο Σχήμα 4.2.1.</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Στην Εικόνα 3 παρατηρούμε:</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Το </a:t>
            </a:r>
            <a:r>
              <a:rPr lang="en-US" sz="1600" dirty="0">
                <a:latin typeface="Cambria" panose="02040503050406030204" pitchFamily="18" charset="0"/>
                <a:ea typeface="Cambria" panose="02040503050406030204" pitchFamily="18" charset="0"/>
              </a:rPr>
              <a:t>File Size </a:t>
            </a:r>
            <a:r>
              <a:rPr lang="el-GR" sz="1600" dirty="0">
                <a:latin typeface="Cambria" panose="02040503050406030204" pitchFamily="18" charset="0"/>
                <a:ea typeface="Cambria" panose="02040503050406030204" pitchFamily="18" charset="0"/>
              </a:rPr>
              <a:t>μεγεθύνεται όσο αυξάνεται ο αριθμός του πειράματος.</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Τα συνολικά </a:t>
            </a:r>
            <a:r>
              <a:rPr lang="en-US" sz="1600" dirty="0">
                <a:latin typeface="Cambria" panose="02040503050406030204" pitchFamily="18" charset="0"/>
                <a:ea typeface="Cambria" panose="02040503050406030204" pitchFamily="18" charset="0"/>
              </a:rPr>
              <a:t>JSON </a:t>
            </a:r>
            <a:r>
              <a:rPr lang="el-GR" sz="1600" dirty="0">
                <a:latin typeface="Cambria" panose="02040503050406030204" pitchFamily="18" charset="0"/>
                <a:ea typeface="Cambria" panose="02040503050406030204" pitchFamily="18" charset="0"/>
              </a:rPr>
              <a:t>αντικείμενα </a:t>
            </a:r>
            <a:r>
              <a:rPr lang="en-US" sz="1600" dirty="0">
                <a:latin typeface="Cambria" panose="02040503050406030204" pitchFamily="18" charset="0"/>
                <a:ea typeface="Cambria" panose="02040503050406030204" pitchFamily="18" charset="0"/>
              </a:rPr>
              <a:t>(Total JSON Objects) </a:t>
            </a:r>
            <a:r>
              <a:rPr lang="el-GR" sz="1600" dirty="0">
                <a:latin typeface="Cambria" panose="02040503050406030204" pitchFamily="18" charset="0"/>
                <a:ea typeface="Cambria" panose="02040503050406030204" pitchFamily="18" charset="0"/>
              </a:rPr>
              <a:t>αυξομειώνονται.</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Οι εκδόσεις που βρέθηκαν (</a:t>
            </a:r>
            <a:r>
              <a:rPr lang="en-US" sz="1600" dirty="0">
                <a:latin typeface="Cambria" panose="02040503050406030204" pitchFamily="18" charset="0"/>
                <a:ea typeface="Cambria" panose="02040503050406030204" pitchFamily="18" charset="0"/>
              </a:rPr>
              <a:t>Total Versions) </a:t>
            </a:r>
            <a:r>
              <a:rPr lang="el-GR" sz="1600" dirty="0">
                <a:latin typeface="Cambria" panose="02040503050406030204" pitchFamily="18" charset="0"/>
                <a:ea typeface="Cambria" panose="02040503050406030204" pitchFamily="18" charset="0"/>
              </a:rPr>
              <a:t>δεν ακολουθούν συγκεκριμένο ρυθμό.</a:t>
            </a:r>
          </a:p>
          <a:p>
            <a:pPr marL="742950" lvl="1"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Ο χρόνος εκτέλεσης (</a:t>
            </a:r>
            <a:r>
              <a:rPr lang="en-US" sz="1600" dirty="0">
                <a:latin typeface="Cambria" panose="02040503050406030204" pitchFamily="18" charset="0"/>
                <a:ea typeface="Cambria" panose="02040503050406030204" pitchFamily="18" charset="0"/>
              </a:rPr>
              <a:t>Execution Time) </a:t>
            </a:r>
            <a:r>
              <a:rPr lang="el-GR" sz="1600" dirty="0">
                <a:latin typeface="Cambria" panose="02040503050406030204" pitchFamily="18" charset="0"/>
                <a:ea typeface="Cambria" panose="02040503050406030204" pitchFamily="18" charset="0"/>
              </a:rPr>
              <a:t>εναλλάσσει τον ρυθμό του στα πρώτα έξι πειράματα ανάλογα με τις τιμές των υπολοίπων τιμών. Εν αντιθέσει, από το έβδομο πείραμα και μετά εξαρτάται από το μέγεθος αρχείου και τα συνολικά </a:t>
            </a:r>
            <a:r>
              <a:rPr lang="en-US" sz="1600" dirty="0">
                <a:latin typeface="Cambria" panose="02040503050406030204" pitchFamily="18" charset="0"/>
                <a:ea typeface="Cambria" panose="02040503050406030204" pitchFamily="18" charset="0"/>
              </a:rPr>
              <a:t>JSON </a:t>
            </a:r>
            <a:r>
              <a:rPr lang="el-GR" sz="1600" dirty="0">
                <a:latin typeface="Cambria" panose="02040503050406030204" pitchFamily="18" charset="0"/>
                <a:ea typeface="Cambria" panose="02040503050406030204" pitchFamily="18" charset="0"/>
              </a:rPr>
              <a:t>αντικείμενα.</a:t>
            </a:r>
          </a:p>
          <a:p>
            <a:pPr lvl="1" algn="just"/>
            <a:endParaRPr lang="el-GR" sz="1600" dirty="0">
              <a:latin typeface="Cambria" panose="02040503050406030204" pitchFamily="18" charset="0"/>
              <a:ea typeface="Cambria" panose="02040503050406030204" pitchFamily="18" charset="0"/>
            </a:endParaRPr>
          </a:p>
          <a:p>
            <a:pPr algn="just"/>
            <a:r>
              <a:rPr lang="el-GR" sz="1600" dirty="0">
                <a:latin typeface="Cambria" panose="02040503050406030204" pitchFamily="18" charset="0"/>
                <a:ea typeface="Cambria" panose="02040503050406030204" pitchFamily="18" charset="0"/>
              </a:rPr>
              <a:t>Συμπερασματικά παρατηρήθηκε ότι:</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Διατηρώντας τον αριθμό των εκδόσεων, ο χρόνος εκτέλεσης αυξάνεται σε συνάρτηση με το μέγεθος του αρχείου και το συνολικό αριθμό των </a:t>
            </a:r>
            <a:r>
              <a:rPr lang="en-US" sz="1600" dirty="0">
                <a:latin typeface="Cambria" panose="02040503050406030204" pitchFamily="18" charset="0"/>
                <a:ea typeface="Cambria" panose="02040503050406030204" pitchFamily="18" charset="0"/>
              </a:rPr>
              <a:t>JSON </a:t>
            </a:r>
            <a:r>
              <a:rPr lang="el-GR" sz="1600" dirty="0">
                <a:latin typeface="Cambria" panose="02040503050406030204" pitchFamily="18" charset="0"/>
                <a:ea typeface="Cambria" panose="02040503050406030204" pitchFamily="18" charset="0"/>
              </a:rPr>
              <a:t>αντικειμένων.</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Όσο ο αριθμός των εκδόσεων δεν ακολουθεί σταθερό ρυθμό, οδηγούμαστε στο συμπέρασμα ότι χρόνος εκτέλεσης εξαρτάται από τις εκδόσεις.</a:t>
            </a:r>
          </a:p>
          <a:p>
            <a:pPr marL="285750" indent="-285750" algn="just">
              <a:buFont typeface="Arial" panose="020B0604020202020204" pitchFamily="34" charset="0"/>
              <a:buChar char="•"/>
            </a:pPr>
            <a:r>
              <a:rPr lang="el-GR" sz="1600" dirty="0">
                <a:latin typeface="Cambria" panose="02040503050406030204" pitchFamily="18" charset="0"/>
                <a:ea typeface="Cambria" panose="02040503050406030204" pitchFamily="18" charset="0"/>
              </a:rPr>
              <a:t>Ο χρόνος εκτέλεσης εξαρτάται και από τις τρεις παραμέτρους.</a:t>
            </a:r>
          </a:p>
          <a:p>
            <a:pPr marL="285750" indent="-285750">
              <a:buFont typeface="Arial" panose="020B0604020202020204" pitchFamily="34" charset="0"/>
              <a:buChar char="•"/>
            </a:pPr>
            <a:endParaRPr lang="el-GR" dirty="0"/>
          </a:p>
        </p:txBody>
      </p:sp>
      <p:sp>
        <p:nvSpPr>
          <p:cNvPr id="5" name="TextBox 4">
            <a:extLst>
              <a:ext uri="{FF2B5EF4-FFF2-40B4-BE49-F238E27FC236}">
                <a16:creationId xmlns:a16="http://schemas.microsoft.com/office/drawing/2014/main" id="{291330A9-BC81-4052-97AF-29743B2E579C}"/>
              </a:ext>
            </a:extLst>
          </p:cNvPr>
          <p:cNvSpPr txBox="1"/>
          <p:nvPr/>
        </p:nvSpPr>
        <p:spPr>
          <a:xfrm>
            <a:off x="2192335" y="281954"/>
            <a:ext cx="7807330" cy="584775"/>
          </a:xfrm>
          <a:prstGeom prst="rect">
            <a:avLst/>
          </a:prstGeom>
          <a:noFill/>
        </p:spPr>
        <p:txBody>
          <a:bodyPr wrap="none" rtlCol="0">
            <a:spAutoFit/>
          </a:bodyPr>
          <a:lstStyle/>
          <a:p>
            <a:pPr algn="ctr"/>
            <a:r>
              <a:rPr lang="el-GR" sz="3200" b="1" dirty="0">
                <a:latin typeface="Cambria" panose="02040503050406030204" pitchFamily="18" charset="0"/>
                <a:ea typeface="Cambria" panose="02040503050406030204" pitchFamily="18" charset="0"/>
              </a:rPr>
              <a:t>Συμπέρασμα Ανάλυσης Αποτελεσμάτων</a:t>
            </a:r>
          </a:p>
        </p:txBody>
      </p:sp>
    </p:spTree>
    <p:extLst>
      <p:ext uri="{BB962C8B-B14F-4D97-AF65-F5344CB8AC3E}">
        <p14:creationId xmlns:p14="http://schemas.microsoft.com/office/powerpoint/2010/main" val="1612759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38FF2-2845-4FCC-A407-17483B03222A}"/>
              </a:ext>
            </a:extLst>
          </p:cNvPr>
          <p:cNvSpPr>
            <a:spLocks noGrp="1"/>
          </p:cNvSpPr>
          <p:nvPr>
            <p:ph type="title"/>
          </p:nvPr>
        </p:nvSpPr>
        <p:spPr/>
        <p:txBody>
          <a:bodyPr/>
          <a:lstStyle/>
          <a:p>
            <a:r>
              <a:rPr lang="el-GR" b="1" dirty="0"/>
              <a:t>Σύνοψη και Συμπεράσματα</a:t>
            </a:r>
          </a:p>
        </p:txBody>
      </p:sp>
      <p:sp>
        <p:nvSpPr>
          <p:cNvPr id="3" name="Content Placeholder 2">
            <a:extLst>
              <a:ext uri="{FF2B5EF4-FFF2-40B4-BE49-F238E27FC236}">
                <a16:creationId xmlns:a16="http://schemas.microsoft.com/office/drawing/2014/main" id="{9CC27982-013C-4585-AE14-5963A57409B6}"/>
              </a:ext>
            </a:extLst>
          </p:cNvPr>
          <p:cNvSpPr>
            <a:spLocks noGrp="1"/>
          </p:cNvSpPr>
          <p:nvPr>
            <p:ph idx="1"/>
          </p:nvPr>
        </p:nvSpPr>
        <p:spPr/>
        <p:txBody>
          <a:bodyPr>
            <a:normAutofit/>
          </a:bodyPr>
          <a:lstStyle/>
          <a:p>
            <a:pPr marL="0" indent="0">
              <a:lnSpc>
                <a:spcPct val="100000"/>
              </a:lnSpc>
              <a:buNone/>
            </a:pPr>
            <a:endParaRPr lang="el-GR" sz="2000" dirty="0">
              <a:latin typeface="Cambria" panose="02040503050406030204" pitchFamily="18" charset="0"/>
              <a:ea typeface="Cambria" panose="02040503050406030204" pitchFamily="18" charset="0"/>
            </a:endParaRPr>
          </a:p>
          <a:p>
            <a:pPr marL="0" indent="0">
              <a:lnSpc>
                <a:spcPct val="100000"/>
              </a:lnSpc>
              <a:buNone/>
            </a:pPr>
            <a:r>
              <a:rPr lang="el-GR" sz="2000" dirty="0">
                <a:latin typeface="Cambria" panose="02040503050406030204" pitchFamily="18" charset="0"/>
                <a:ea typeface="Cambria" panose="02040503050406030204" pitchFamily="18" charset="0"/>
              </a:rPr>
              <a:t>Υλοποιήθηκε ένα σύστημα που επιτρέπει στο χρήστη:</a:t>
            </a:r>
          </a:p>
          <a:p>
            <a:pPr>
              <a:lnSpc>
                <a:spcPct val="100000"/>
              </a:lnSpc>
            </a:pPr>
            <a:r>
              <a:rPr lang="el-GR" sz="2000" dirty="0">
                <a:latin typeface="Cambria" panose="02040503050406030204" pitchFamily="18" charset="0"/>
                <a:ea typeface="Cambria" panose="02040503050406030204" pitchFamily="18" charset="0"/>
              </a:rPr>
              <a:t>Να μπορεί να φορτώσει στο σύστημα το αρχείο δεδομένων τύπου </a:t>
            </a:r>
            <a:r>
              <a:rPr lang="en-US" sz="2000" dirty="0">
                <a:latin typeface="Cambria" panose="02040503050406030204" pitchFamily="18" charset="0"/>
                <a:ea typeface="Cambria" panose="02040503050406030204" pitchFamily="18" charset="0"/>
              </a:rPr>
              <a:t>JSON.</a:t>
            </a:r>
          </a:p>
          <a:p>
            <a:pPr>
              <a:lnSpc>
                <a:spcPct val="100000"/>
              </a:lnSpc>
            </a:pPr>
            <a:r>
              <a:rPr lang="el-GR" sz="2000" dirty="0">
                <a:latin typeface="Cambria" panose="02040503050406030204" pitchFamily="18" charset="0"/>
                <a:ea typeface="Cambria" panose="02040503050406030204" pitchFamily="18" charset="0"/>
              </a:rPr>
              <a:t>Να δει τις εκδόσεις του σχήματος δεδομένων.</a:t>
            </a:r>
          </a:p>
          <a:p>
            <a:pPr>
              <a:lnSpc>
                <a:spcPct val="100000"/>
              </a:lnSpc>
            </a:pPr>
            <a:r>
              <a:rPr lang="el-GR" sz="2000" dirty="0">
                <a:latin typeface="Cambria" panose="02040503050406030204" pitchFamily="18" charset="0"/>
                <a:ea typeface="Cambria" panose="02040503050406030204" pitchFamily="18" charset="0"/>
              </a:rPr>
              <a:t>Να δει τα χαρακτηριστικά που παρουσιάζει η εξέλιξη του σχήματος δεδομένων.</a:t>
            </a:r>
          </a:p>
        </p:txBody>
      </p:sp>
    </p:spTree>
    <p:extLst>
      <p:ext uri="{BB962C8B-B14F-4D97-AF65-F5344CB8AC3E}">
        <p14:creationId xmlns:p14="http://schemas.microsoft.com/office/powerpoint/2010/main" val="3847354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B87BE-EA0B-4A35-B76B-E3C0421B2F8A}"/>
              </a:ext>
            </a:extLst>
          </p:cNvPr>
          <p:cNvSpPr>
            <a:spLocks noGrp="1"/>
          </p:cNvSpPr>
          <p:nvPr>
            <p:ph type="title"/>
          </p:nvPr>
        </p:nvSpPr>
        <p:spPr/>
        <p:txBody>
          <a:bodyPr/>
          <a:lstStyle/>
          <a:p>
            <a:pPr algn="ctr"/>
            <a:r>
              <a:rPr lang="el-GR" b="1" dirty="0">
                <a:latin typeface="Cambria" panose="02040503050406030204" pitchFamily="18" charset="0"/>
                <a:ea typeface="Cambria" panose="02040503050406030204" pitchFamily="18" charset="0"/>
              </a:rPr>
              <a:t>Μελλοντικές Επεκτάσεις</a:t>
            </a:r>
          </a:p>
        </p:txBody>
      </p:sp>
      <p:sp>
        <p:nvSpPr>
          <p:cNvPr id="3" name="Content Placeholder 2">
            <a:extLst>
              <a:ext uri="{FF2B5EF4-FFF2-40B4-BE49-F238E27FC236}">
                <a16:creationId xmlns:a16="http://schemas.microsoft.com/office/drawing/2014/main" id="{6EF08A14-30DC-4DEB-8629-171B07705997}"/>
              </a:ext>
            </a:extLst>
          </p:cNvPr>
          <p:cNvSpPr>
            <a:spLocks noGrp="1"/>
          </p:cNvSpPr>
          <p:nvPr>
            <p:ph idx="1"/>
          </p:nvPr>
        </p:nvSpPr>
        <p:spPr>
          <a:xfrm>
            <a:off x="838200" y="1853967"/>
            <a:ext cx="10515600" cy="5229007"/>
          </a:xfrm>
        </p:spPr>
        <p:txBody>
          <a:bodyPr>
            <a:normAutofit/>
          </a:bodyPr>
          <a:lstStyle/>
          <a:p>
            <a:pPr marL="0" indent="0" algn="just">
              <a:lnSpc>
                <a:spcPct val="100000"/>
              </a:lnSpc>
              <a:spcBef>
                <a:spcPts val="0"/>
              </a:spcBef>
              <a:spcAft>
                <a:spcPts val="300"/>
              </a:spcAft>
              <a:buNone/>
            </a:pPr>
            <a:r>
              <a:rPr lang="el-GR" sz="1800" dirty="0">
                <a:latin typeface="Cambria" panose="02040503050406030204" pitchFamily="18" charset="0"/>
                <a:ea typeface="Cambria" panose="02040503050406030204" pitchFamily="18" charset="0"/>
                <a:cs typeface="Times New Roman" panose="02020603050405020304" pitchFamily="18" charset="0"/>
              </a:rPr>
              <a:t>Υπάρχει μια μεγάλη λίστα από πράγματα τα οποία κάποιος θα μπορούσε να προσθέσει στο μέλλον, μερικά από αυτά περιγράφονται παρακάτω:</a:t>
            </a:r>
            <a:endParaRPr lang="el-GR" sz="18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00000"/>
              </a:lnSpc>
              <a:spcBef>
                <a:spcPts val="0"/>
              </a:spcBef>
              <a:spcAft>
                <a:spcPts val="300"/>
              </a:spcAft>
            </a:pPr>
            <a:endParaRPr lang="el-GR" sz="1800" b="1" dirty="0">
              <a:latin typeface="Cambria" panose="02040503050406030204" pitchFamily="18" charset="0"/>
              <a:ea typeface="Cambria" panose="02040503050406030204" pitchFamily="18" charset="0"/>
              <a:cs typeface="Times New Roman" panose="02020603050405020304" pitchFamily="18" charset="0"/>
            </a:endParaRPr>
          </a:p>
          <a:p>
            <a:pPr algn="just">
              <a:lnSpc>
                <a:spcPct val="100000"/>
              </a:lnSpc>
              <a:spcBef>
                <a:spcPts val="0"/>
              </a:spcBef>
              <a:spcAft>
                <a:spcPts val="300"/>
              </a:spcAft>
            </a:pPr>
            <a:r>
              <a:rPr lang="el-GR" sz="1800" b="1" dirty="0">
                <a:effectLst/>
                <a:latin typeface="Cambria" panose="02040503050406030204" pitchFamily="18" charset="0"/>
                <a:ea typeface="Cambria" panose="02040503050406030204" pitchFamily="18" charset="0"/>
                <a:cs typeface="Times New Roman" panose="02020603050405020304" pitchFamily="18" charset="0"/>
              </a:rPr>
              <a:t>Αναζήτηση κλειδιών. </a:t>
            </a:r>
            <a:r>
              <a:rPr lang="el-GR" sz="1800" dirty="0">
                <a:effectLst/>
                <a:latin typeface="Cambria" panose="02040503050406030204" pitchFamily="18" charset="0"/>
                <a:ea typeface="Cambria" panose="02040503050406030204" pitchFamily="18" charset="0"/>
                <a:cs typeface="Times New Roman" panose="02020603050405020304" pitchFamily="18" charset="0"/>
              </a:rPr>
              <a:t>Όπως συμβαίνει και στις βάσεις υπάρχουν τα πρωτεύοντα κλειδιά τα οποία   περιέχουν μοναδικές τιμές και δεν μπορούν να είναι </a:t>
            </a:r>
            <a:r>
              <a:rPr lang="en-US" sz="1800" dirty="0">
                <a:effectLst/>
                <a:latin typeface="Cambria" panose="02040503050406030204" pitchFamily="18" charset="0"/>
                <a:ea typeface="Cambria" panose="02040503050406030204" pitchFamily="18" charset="0"/>
                <a:cs typeface="Times New Roman" panose="02020603050405020304" pitchFamily="18" charset="0"/>
              </a:rPr>
              <a:t>Null</a:t>
            </a:r>
            <a:r>
              <a:rPr lang="el-GR" sz="1800" dirty="0">
                <a:effectLst/>
                <a:latin typeface="Cambria" panose="02040503050406030204" pitchFamily="18" charset="0"/>
                <a:ea typeface="Cambria" panose="02040503050406030204" pitchFamily="18" charset="0"/>
                <a:cs typeface="Times New Roman" panose="02020603050405020304" pitchFamily="18" charset="0"/>
              </a:rPr>
              <a:t>. Το σύστημα μετά το διάβασμα των </a:t>
            </a:r>
            <a:r>
              <a:rPr lang="en-US" sz="1800" dirty="0">
                <a:effectLst/>
                <a:latin typeface="Cambria" panose="02040503050406030204" pitchFamily="18" charset="0"/>
                <a:ea typeface="Cambria" panose="02040503050406030204" pitchFamily="18" charset="0"/>
                <a:cs typeface="Times New Roman" panose="02020603050405020304" pitchFamily="18" charset="0"/>
              </a:rPr>
              <a:t>JSON </a:t>
            </a:r>
            <a:r>
              <a:rPr lang="el-GR" sz="1800" dirty="0">
                <a:effectLst/>
                <a:latin typeface="Cambria" panose="02040503050406030204" pitchFamily="18" charset="0"/>
                <a:ea typeface="Cambria" panose="02040503050406030204" pitchFamily="18" charset="0"/>
                <a:cs typeface="Times New Roman" panose="02020603050405020304" pitchFamily="18" charset="0"/>
              </a:rPr>
              <a:t>αντικειμένων θα μπορούσε να βρίσκει τα πεδία που θα μπορούσαν να χρησιμοποιηθούν σαν πρωτεύοντα κλειδιά σε μια βάση δεδομένων. Αυτή η επέκταση θα μπορούσε να βοηθήσει στην μεταφορά ενός </a:t>
            </a:r>
            <a:r>
              <a:rPr lang="en-US" sz="1800" dirty="0">
                <a:effectLst/>
                <a:latin typeface="Cambria" panose="02040503050406030204" pitchFamily="18" charset="0"/>
                <a:ea typeface="Cambria" panose="02040503050406030204" pitchFamily="18" charset="0"/>
                <a:cs typeface="Times New Roman" panose="02020603050405020304" pitchFamily="18" charset="0"/>
              </a:rPr>
              <a:t>JSON </a:t>
            </a:r>
            <a:r>
              <a:rPr lang="el-GR" sz="1800" dirty="0">
                <a:effectLst/>
                <a:latin typeface="Cambria" panose="02040503050406030204" pitchFamily="18" charset="0"/>
                <a:ea typeface="Cambria" panose="02040503050406030204" pitchFamily="18" charset="0"/>
                <a:cs typeface="Times New Roman" panose="02020603050405020304" pitchFamily="18" charset="0"/>
              </a:rPr>
              <a:t>αρχείου σε μια βάση δεδομένων.</a:t>
            </a:r>
          </a:p>
          <a:p>
            <a:pPr algn="just">
              <a:lnSpc>
                <a:spcPct val="100000"/>
              </a:lnSpc>
              <a:spcBef>
                <a:spcPts val="0"/>
              </a:spcBef>
              <a:spcAft>
                <a:spcPts val="300"/>
              </a:spcAft>
            </a:pPr>
            <a:endParaRPr lang="el-GR" sz="1800" dirty="0">
              <a:effectLst/>
              <a:latin typeface="Cambria" panose="02040503050406030204" pitchFamily="18" charset="0"/>
              <a:ea typeface="Cambria" panose="02040503050406030204" pitchFamily="18" charset="0"/>
              <a:cs typeface="Times New Roman" panose="02020603050405020304" pitchFamily="18" charset="0"/>
            </a:endParaRPr>
          </a:p>
          <a:p>
            <a:pPr algn="just">
              <a:lnSpc>
                <a:spcPct val="100000"/>
              </a:lnSpc>
              <a:spcBef>
                <a:spcPts val="0"/>
              </a:spcBef>
              <a:spcAft>
                <a:spcPts val="300"/>
              </a:spcAft>
            </a:pPr>
            <a:r>
              <a:rPr lang="el-GR" sz="1800" b="1" dirty="0">
                <a:effectLst/>
                <a:latin typeface="Cambria" panose="02040503050406030204" pitchFamily="18" charset="0"/>
                <a:ea typeface="Cambria" panose="02040503050406030204" pitchFamily="18" charset="0"/>
                <a:cs typeface="Times New Roman" panose="02020603050405020304" pitchFamily="18" charset="0"/>
              </a:rPr>
              <a:t>Δημιουργία βάσεις δεδομένων. </a:t>
            </a:r>
            <a:r>
              <a:rPr lang="el-GR" sz="1800" dirty="0">
                <a:effectLst/>
                <a:latin typeface="Cambria" panose="02040503050406030204" pitchFamily="18" charset="0"/>
                <a:ea typeface="Cambria" panose="02040503050406030204" pitchFamily="18" charset="0"/>
                <a:cs typeface="Times New Roman" panose="02020603050405020304" pitchFamily="18" charset="0"/>
              </a:rPr>
              <a:t>Με την βοήθεια της προηγούμενης επέκτασης θα μπορούσε κάποιος να δημιουργήσει μια βάση δεδομένων με τα δεδομένα που υπάρχουν στα </a:t>
            </a:r>
            <a:r>
              <a:rPr lang="en-US" sz="1800" dirty="0">
                <a:effectLst/>
                <a:latin typeface="Cambria" panose="02040503050406030204" pitchFamily="18" charset="0"/>
                <a:ea typeface="Cambria" panose="02040503050406030204" pitchFamily="18" charset="0"/>
                <a:cs typeface="Times New Roman" panose="02020603050405020304" pitchFamily="18" charset="0"/>
              </a:rPr>
              <a:t>JSON </a:t>
            </a:r>
            <a:r>
              <a:rPr lang="el-GR" sz="1800" dirty="0">
                <a:effectLst/>
                <a:latin typeface="Cambria" panose="02040503050406030204" pitchFamily="18" charset="0"/>
                <a:ea typeface="Cambria" panose="02040503050406030204" pitchFamily="18" charset="0"/>
                <a:cs typeface="Times New Roman" panose="02020603050405020304" pitchFamily="18" charset="0"/>
              </a:rPr>
              <a:t>αρχεία. Αυτή η επέκταση θα βοηθούσε στο να μπορεί κάποιος να αποθηκεύσει τις πληροφορίες των </a:t>
            </a:r>
            <a:r>
              <a:rPr lang="en-US" sz="1800" dirty="0">
                <a:effectLst/>
                <a:latin typeface="Cambria" panose="02040503050406030204" pitchFamily="18" charset="0"/>
                <a:ea typeface="Cambria" panose="02040503050406030204" pitchFamily="18" charset="0"/>
                <a:cs typeface="Times New Roman" panose="02020603050405020304" pitchFamily="18" charset="0"/>
              </a:rPr>
              <a:t>JSON </a:t>
            </a:r>
            <a:r>
              <a:rPr lang="el-GR" sz="1800" dirty="0">
                <a:effectLst/>
                <a:latin typeface="Cambria" panose="02040503050406030204" pitchFamily="18" charset="0"/>
                <a:ea typeface="Cambria" panose="02040503050406030204" pitchFamily="18" charset="0"/>
                <a:cs typeface="Times New Roman" panose="02020603050405020304" pitchFamily="18" charset="0"/>
              </a:rPr>
              <a:t>αντικειμένων σε μια βάση δεδομένων, ώστε να είναι πιο “σίγουρος” για την ασφάλεια των δεδομένων.</a:t>
            </a:r>
            <a:endParaRPr lang="el-GR" sz="18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22160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AD464A-2097-46BC-A621-A509CD48F423}"/>
              </a:ext>
            </a:extLst>
          </p:cNvPr>
          <p:cNvSpPr txBox="1"/>
          <p:nvPr/>
        </p:nvSpPr>
        <p:spPr>
          <a:xfrm>
            <a:off x="2261109" y="847287"/>
            <a:ext cx="7669782" cy="2123658"/>
          </a:xfrm>
          <a:prstGeom prst="rect">
            <a:avLst/>
          </a:prstGeom>
          <a:noFill/>
        </p:spPr>
        <p:txBody>
          <a:bodyPr wrap="square" rtlCol="0">
            <a:spAutoFit/>
          </a:bodyPr>
          <a:lstStyle/>
          <a:p>
            <a:pPr algn="ctr"/>
            <a:r>
              <a:rPr lang="el-GR" sz="4400" dirty="0">
                <a:latin typeface="Cambria" panose="02040503050406030204" pitchFamily="18" charset="0"/>
                <a:ea typeface="Cambria" panose="02040503050406030204" pitchFamily="18" charset="0"/>
              </a:rPr>
              <a:t>Ευχαριστώ πού για την προσοχή σας καθ’ όλη τη διάρκεια της παρουσίασης.</a:t>
            </a:r>
          </a:p>
        </p:txBody>
      </p:sp>
      <p:sp>
        <p:nvSpPr>
          <p:cNvPr id="5" name="TextBox 4">
            <a:extLst>
              <a:ext uri="{FF2B5EF4-FFF2-40B4-BE49-F238E27FC236}">
                <a16:creationId xmlns:a16="http://schemas.microsoft.com/office/drawing/2014/main" id="{69B449E6-102B-45AE-ACEC-330CEA53EB53}"/>
              </a:ext>
            </a:extLst>
          </p:cNvPr>
          <p:cNvSpPr txBox="1"/>
          <p:nvPr/>
        </p:nvSpPr>
        <p:spPr>
          <a:xfrm>
            <a:off x="1888921" y="5486399"/>
            <a:ext cx="8414157" cy="1200329"/>
          </a:xfrm>
          <a:prstGeom prst="rect">
            <a:avLst/>
          </a:prstGeom>
          <a:noFill/>
        </p:spPr>
        <p:txBody>
          <a:bodyPr wrap="square" rtlCol="0">
            <a:spAutoFit/>
          </a:bodyPr>
          <a:lstStyle/>
          <a:p>
            <a:pPr algn="ctr"/>
            <a:r>
              <a:rPr lang="el-GR" dirty="0"/>
              <a:t>Μπορείτε να βρείτε όλο τον κώδικα του συστήματος εδώ:</a:t>
            </a:r>
          </a:p>
          <a:p>
            <a:pPr algn="ctr"/>
            <a:r>
              <a:rPr lang="el-GR"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https://github.com/SiozosThomas/Export-and-Visualization-Schema-s-Versions-from-JSON-Data</a:t>
            </a:r>
          </a:p>
          <a:p>
            <a:endParaRPr lang="el-GR" dirty="0"/>
          </a:p>
        </p:txBody>
      </p:sp>
    </p:spTree>
    <p:extLst>
      <p:ext uri="{BB962C8B-B14F-4D97-AF65-F5344CB8AC3E}">
        <p14:creationId xmlns:p14="http://schemas.microsoft.com/office/powerpoint/2010/main" val="1672115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B223A-B27D-4D51-B781-60EC06DA3959}"/>
              </a:ext>
            </a:extLst>
          </p:cNvPr>
          <p:cNvSpPr>
            <a:spLocks noGrp="1"/>
          </p:cNvSpPr>
          <p:nvPr>
            <p:ph type="title"/>
          </p:nvPr>
        </p:nvSpPr>
        <p:spPr/>
        <p:txBody>
          <a:bodyPr>
            <a:normAutofit/>
          </a:bodyPr>
          <a:lstStyle/>
          <a:p>
            <a:r>
              <a:rPr lang="el-GR" b="1" dirty="0">
                <a:latin typeface="Cambria" panose="02040503050406030204" pitchFamily="18" charset="0"/>
                <a:ea typeface="Cambria" panose="02040503050406030204" pitchFamily="18" charset="0"/>
              </a:rPr>
              <a:t>Στόχος της Διπλωματικής</a:t>
            </a:r>
          </a:p>
        </p:txBody>
      </p:sp>
      <p:sp>
        <p:nvSpPr>
          <p:cNvPr id="3" name="Content Placeholder 2">
            <a:extLst>
              <a:ext uri="{FF2B5EF4-FFF2-40B4-BE49-F238E27FC236}">
                <a16:creationId xmlns:a16="http://schemas.microsoft.com/office/drawing/2014/main" id="{8A5A75E2-3306-4F5C-A1B2-8E245F4D71AB}"/>
              </a:ext>
            </a:extLst>
          </p:cNvPr>
          <p:cNvSpPr>
            <a:spLocks noGrp="1"/>
          </p:cNvSpPr>
          <p:nvPr>
            <p:ph idx="1"/>
          </p:nvPr>
        </p:nvSpPr>
        <p:spPr/>
        <p:txBody>
          <a:bodyPr>
            <a:normAutofit/>
          </a:bodyPr>
          <a:lstStyle/>
          <a:p>
            <a:pPr marL="0" indent="0">
              <a:buNone/>
            </a:pPr>
            <a:r>
              <a:rPr lang="el-GR" dirty="0">
                <a:latin typeface="Cambria" panose="02040503050406030204" pitchFamily="18" charset="0"/>
                <a:ea typeface="Cambria" panose="02040503050406030204" pitchFamily="18" charset="0"/>
              </a:rPr>
              <a:t>Απαιτήσεις του συστήματος:</a:t>
            </a:r>
          </a:p>
          <a:p>
            <a:r>
              <a:rPr lang="el-GR" dirty="0">
                <a:latin typeface="Cambria" panose="02040503050406030204" pitchFamily="18" charset="0"/>
                <a:ea typeface="Cambria" panose="02040503050406030204" pitchFamily="18" charset="0"/>
              </a:rPr>
              <a:t>Θα πρέπει ο χρήστης να μπορεί να φορτώσει στο σύστημα το αρχείο δεδομένων τύπου </a:t>
            </a:r>
            <a:r>
              <a:rPr lang="en-US" dirty="0">
                <a:latin typeface="Cambria" panose="02040503050406030204" pitchFamily="18" charset="0"/>
                <a:ea typeface="Cambria" panose="02040503050406030204" pitchFamily="18" charset="0"/>
              </a:rPr>
              <a:t>JSON.</a:t>
            </a:r>
            <a:endParaRPr lang="el-GR" dirty="0">
              <a:latin typeface="Cambria" panose="02040503050406030204" pitchFamily="18" charset="0"/>
              <a:ea typeface="Cambria" panose="02040503050406030204" pitchFamily="18" charset="0"/>
            </a:endParaRPr>
          </a:p>
          <a:p>
            <a:r>
              <a:rPr lang="el-GR" dirty="0">
                <a:latin typeface="Cambria" panose="02040503050406030204" pitchFamily="18" charset="0"/>
                <a:ea typeface="Cambria" panose="02040503050406030204" pitchFamily="18" charset="0"/>
              </a:rPr>
              <a:t>Ο χρήστης θα μπορεί να δει τα αποτελέσματα των σχημάτων δεδομένων και των διαφορετικών εκδόσεων.</a:t>
            </a:r>
          </a:p>
          <a:p>
            <a:r>
              <a:rPr lang="el-GR" dirty="0">
                <a:latin typeface="Cambria" panose="02040503050406030204" pitchFamily="18" charset="0"/>
                <a:ea typeface="Cambria" panose="02040503050406030204" pitchFamily="18" charset="0"/>
              </a:rPr>
              <a:t>Θα παρέχεται η επιλογή να δει τα χαρακτηριστικά που παρουσιάζει η εξέλιξη του σχήματος των δεδομένων.</a:t>
            </a:r>
          </a:p>
        </p:txBody>
      </p:sp>
    </p:spTree>
    <p:extLst>
      <p:ext uri="{BB962C8B-B14F-4D97-AF65-F5344CB8AC3E}">
        <p14:creationId xmlns:p14="http://schemas.microsoft.com/office/powerpoint/2010/main" val="136934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93F7C-7226-4F86-9780-8D0E4E0A9285}"/>
              </a:ext>
            </a:extLst>
          </p:cNvPr>
          <p:cNvSpPr>
            <a:spLocks noGrp="1"/>
          </p:cNvSpPr>
          <p:nvPr>
            <p:ph type="title"/>
          </p:nvPr>
        </p:nvSpPr>
        <p:spPr/>
        <p:txBody>
          <a:bodyPr/>
          <a:lstStyle/>
          <a:p>
            <a:r>
              <a:rPr lang="en-US" b="1" dirty="0">
                <a:latin typeface="Cambria" panose="02040503050406030204" pitchFamily="18" charset="0"/>
                <a:ea typeface="Cambria" panose="02040503050406030204" pitchFamily="18" charset="0"/>
              </a:rPr>
              <a:t>JSON</a:t>
            </a:r>
            <a:endParaRPr lang="el-GR" b="1" dirty="0">
              <a:latin typeface="Cambria" panose="02040503050406030204" pitchFamily="18" charset="0"/>
              <a:ea typeface="Cambria" panose="02040503050406030204" pitchFamily="18" charset="0"/>
            </a:endParaRPr>
          </a:p>
        </p:txBody>
      </p:sp>
      <p:sp>
        <p:nvSpPr>
          <p:cNvPr id="3" name="Content Placeholder 2">
            <a:extLst>
              <a:ext uri="{FF2B5EF4-FFF2-40B4-BE49-F238E27FC236}">
                <a16:creationId xmlns:a16="http://schemas.microsoft.com/office/drawing/2014/main" id="{6C1A6CA7-D3A1-4026-B44D-4C54925629CD}"/>
              </a:ext>
            </a:extLst>
          </p:cNvPr>
          <p:cNvSpPr>
            <a:spLocks noGrp="1"/>
          </p:cNvSpPr>
          <p:nvPr>
            <p:ph idx="1"/>
          </p:nvPr>
        </p:nvSpPr>
        <p:spPr>
          <a:xfrm>
            <a:off x="1649136" y="1926292"/>
            <a:ext cx="4446864" cy="4474507"/>
          </a:xfrm>
        </p:spPr>
        <p:txBody>
          <a:bodyPr/>
          <a:lstStyle/>
          <a:p>
            <a:pPr marL="0" indent="0">
              <a:buNone/>
            </a:pPr>
            <a:r>
              <a:rPr lang="el-GR" sz="1400" dirty="0">
                <a:solidFill>
                  <a:schemeClr val="tx1"/>
                </a:solidFill>
                <a:latin typeface="Cambria" panose="02040503050406030204" pitchFamily="18" charset="0"/>
                <a:ea typeface="Cambria" panose="02040503050406030204" pitchFamily="18" charset="0"/>
              </a:rPr>
              <a:t>Στα δεξιά βλέπουμε ένα παράδειγμα </a:t>
            </a:r>
            <a:r>
              <a:rPr lang="en-US" sz="1400" dirty="0">
                <a:solidFill>
                  <a:schemeClr val="tx1"/>
                </a:solidFill>
                <a:latin typeface="Cambria" panose="02040503050406030204" pitchFamily="18" charset="0"/>
                <a:ea typeface="Cambria" panose="02040503050406030204" pitchFamily="18" charset="0"/>
              </a:rPr>
              <a:t>JSON </a:t>
            </a:r>
            <a:r>
              <a:rPr lang="el-GR" sz="1400" dirty="0">
                <a:solidFill>
                  <a:schemeClr val="tx1"/>
                </a:solidFill>
                <a:latin typeface="Cambria" panose="02040503050406030204" pitchFamily="18" charset="0"/>
                <a:ea typeface="Cambria" panose="02040503050406030204" pitchFamily="18" charset="0"/>
              </a:rPr>
              <a:t>αντικειμένου που περιγράφει ένα άτομο. Ο τύπος των τιμών των πεδίων είναι</a:t>
            </a:r>
            <a:r>
              <a:rPr lang="en-US" sz="1400" dirty="0">
                <a:solidFill>
                  <a:schemeClr val="tx1"/>
                </a:solidFill>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sz="1400" b="1" dirty="0">
                <a:solidFill>
                  <a:schemeClr val="tx1"/>
                </a:solidFill>
                <a:latin typeface="Cambria" panose="02040503050406030204" pitchFamily="18" charset="0"/>
                <a:ea typeface="Cambria" panose="02040503050406030204" pitchFamily="18" charset="0"/>
              </a:rPr>
              <a:t>String</a:t>
            </a:r>
            <a:r>
              <a:rPr lang="en-US" sz="1400" dirty="0">
                <a:solidFill>
                  <a:schemeClr val="tx1"/>
                </a:solidFill>
                <a:latin typeface="Cambria" panose="02040503050406030204" pitchFamily="18" charset="0"/>
                <a:ea typeface="Cambria" panose="02040503050406030204" pitchFamily="18" charset="0"/>
              </a:rPr>
              <a:t>: </a:t>
            </a:r>
            <a:r>
              <a:rPr lang="el-GR" sz="1400" dirty="0">
                <a:solidFill>
                  <a:schemeClr val="tx1"/>
                </a:solidFill>
                <a:latin typeface="Cambria" panose="02040503050406030204" pitchFamily="18" charset="0"/>
                <a:ea typeface="Cambria" panose="02040503050406030204" pitchFamily="18" charset="0"/>
              </a:rPr>
              <a:t>Για τα πεδία </a:t>
            </a:r>
            <a:r>
              <a:rPr lang="en-US" sz="1400" dirty="0" err="1">
                <a:solidFill>
                  <a:schemeClr val="tx1"/>
                </a:solidFill>
                <a:latin typeface="Cambria" panose="02040503050406030204" pitchFamily="18" charset="0"/>
                <a:ea typeface="Cambria" panose="02040503050406030204" pitchFamily="18" charset="0"/>
              </a:rPr>
              <a:t>firstName</a:t>
            </a:r>
            <a:r>
              <a:rPr lang="en-US" sz="1400" dirty="0">
                <a:solidFill>
                  <a:schemeClr val="tx1"/>
                </a:solidFill>
                <a:latin typeface="Cambria" panose="02040503050406030204" pitchFamily="18" charset="0"/>
                <a:ea typeface="Cambria" panose="02040503050406030204" pitchFamily="18" charset="0"/>
              </a:rPr>
              <a:t>, </a:t>
            </a:r>
            <a:r>
              <a:rPr lang="en-US" sz="1400" dirty="0" err="1">
                <a:solidFill>
                  <a:schemeClr val="tx1"/>
                </a:solidFill>
                <a:latin typeface="Cambria" panose="02040503050406030204" pitchFamily="18" charset="0"/>
                <a:ea typeface="Cambria" panose="02040503050406030204" pitchFamily="18" charset="0"/>
              </a:rPr>
              <a:t>lastName</a:t>
            </a:r>
            <a:r>
              <a:rPr lang="en-US" sz="1400" dirty="0">
                <a:solidFill>
                  <a:schemeClr val="tx1"/>
                </a:solidFill>
                <a:latin typeface="Cambria" panose="02040503050406030204" pitchFamily="18" charset="0"/>
                <a:ea typeface="Cambria" panose="02040503050406030204" pitchFamily="18" charset="0"/>
              </a:rPr>
              <a:t>, </a:t>
            </a:r>
            <a:r>
              <a:rPr lang="en-US" sz="1400" dirty="0" err="1">
                <a:solidFill>
                  <a:schemeClr val="tx1"/>
                </a:solidFill>
                <a:latin typeface="Cambria" panose="02040503050406030204" pitchFamily="18" charset="0"/>
                <a:ea typeface="Cambria" panose="02040503050406030204" pitchFamily="18" charset="0"/>
              </a:rPr>
              <a:t>streetAddress</a:t>
            </a:r>
            <a:r>
              <a:rPr lang="en-US" sz="1400" dirty="0">
                <a:solidFill>
                  <a:schemeClr val="tx1"/>
                </a:solidFill>
                <a:latin typeface="Cambria" panose="02040503050406030204" pitchFamily="18" charset="0"/>
                <a:ea typeface="Cambria" panose="02040503050406030204" pitchFamily="18" charset="0"/>
              </a:rPr>
              <a:t>(address), city(address), state(address), </a:t>
            </a:r>
            <a:r>
              <a:rPr lang="en-US" sz="1400" dirty="0" err="1">
                <a:solidFill>
                  <a:schemeClr val="tx1"/>
                </a:solidFill>
                <a:latin typeface="Cambria" panose="02040503050406030204" pitchFamily="18" charset="0"/>
                <a:ea typeface="Cambria" panose="02040503050406030204" pitchFamily="18" charset="0"/>
              </a:rPr>
              <a:t>postalCode</a:t>
            </a:r>
            <a:r>
              <a:rPr lang="en-US" sz="1400" dirty="0">
                <a:solidFill>
                  <a:schemeClr val="tx1"/>
                </a:solidFill>
                <a:latin typeface="Cambria" panose="02040503050406030204" pitchFamily="18" charset="0"/>
                <a:ea typeface="Cambria" panose="02040503050406030204" pitchFamily="18" charset="0"/>
              </a:rPr>
              <a:t>(address), type(</a:t>
            </a:r>
            <a:r>
              <a:rPr lang="en-US" sz="1400" dirty="0" err="1">
                <a:solidFill>
                  <a:schemeClr val="tx1"/>
                </a:solidFill>
                <a:latin typeface="Cambria" panose="02040503050406030204" pitchFamily="18" charset="0"/>
                <a:ea typeface="Cambria" panose="02040503050406030204" pitchFamily="18" charset="0"/>
              </a:rPr>
              <a:t>phoneNumbers</a:t>
            </a:r>
            <a:r>
              <a:rPr lang="en-US" sz="1400" dirty="0">
                <a:solidFill>
                  <a:schemeClr val="tx1"/>
                </a:solidFill>
                <a:latin typeface="Cambria" panose="02040503050406030204" pitchFamily="18" charset="0"/>
                <a:ea typeface="Cambria" panose="02040503050406030204" pitchFamily="18" charset="0"/>
              </a:rPr>
              <a:t>), number(</a:t>
            </a:r>
            <a:r>
              <a:rPr lang="en-US" sz="1400" dirty="0" err="1">
                <a:solidFill>
                  <a:schemeClr val="tx1"/>
                </a:solidFill>
                <a:latin typeface="Cambria" panose="02040503050406030204" pitchFamily="18" charset="0"/>
                <a:ea typeface="Cambria" panose="02040503050406030204" pitchFamily="18" charset="0"/>
              </a:rPr>
              <a:t>phoneNumbers</a:t>
            </a:r>
            <a:r>
              <a:rPr lang="en-US" sz="1400" dirty="0">
                <a:solidFill>
                  <a:schemeClr val="tx1"/>
                </a:solidFill>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sz="1400" b="1" dirty="0">
                <a:solidFill>
                  <a:schemeClr val="tx1"/>
                </a:solidFill>
                <a:latin typeface="Cambria" panose="02040503050406030204" pitchFamily="18" charset="0"/>
                <a:ea typeface="Cambria" panose="02040503050406030204" pitchFamily="18" charset="0"/>
              </a:rPr>
              <a:t>Int</a:t>
            </a:r>
            <a:r>
              <a:rPr lang="en-US" sz="1400" dirty="0">
                <a:solidFill>
                  <a:schemeClr val="tx1"/>
                </a:solidFill>
                <a:latin typeface="Cambria" panose="02040503050406030204" pitchFamily="18" charset="0"/>
                <a:ea typeface="Cambria" panose="02040503050406030204" pitchFamily="18" charset="0"/>
              </a:rPr>
              <a:t>: </a:t>
            </a:r>
            <a:r>
              <a:rPr lang="el-GR" sz="1400" dirty="0">
                <a:solidFill>
                  <a:schemeClr val="tx1"/>
                </a:solidFill>
                <a:latin typeface="Cambria" panose="02040503050406030204" pitchFamily="18" charset="0"/>
                <a:ea typeface="Cambria" panose="02040503050406030204" pitchFamily="18" charset="0"/>
              </a:rPr>
              <a:t>Για τα πεδία </a:t>
            </a:r>
            <a:r>
              <a:rPr lang="en-US" sz="1400" dirty="0">
                <a:solidFill>
                  <a:schemeClr val="tx1"/>
                </a:solidFill>
                <a:latin typeface="Cambria" panose="02040503050406030204" pitchFamily="18" charset="0"/>
                <a:ea typeface="Cambria" panose="02040503050406030204" pitchFamily="18" charset="0"/>
              </a:rPr>
              <a:t>age, number(</a:t>
            </a:r>
            <a:r>
              <a:rPr lang="en-US" sz="1400" dirty="0" err="1">
                <a:solidFill>
                  <a:schemeClr val="tx1"/>
                </a:solidFill>
                <a:latin typeface="Cambria" panose="02040503050406030204" pitchFamily="18" charset="0"/>
                <a:ea typeface="Cambria" panose="02040503050406030204" pitchFamily="18" charset="0"/>
              </a:rPr>
              <a:t>phoneNumbers</a:t>
            </a:r>
            <a:r>
              <a:rPr lang="en-US" sz="1400" dirty="0">
                <a:solidFill>
                  <a:schemeClr val="tx1"/>
                </a:solidFill>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sz="1400" b="1" dirty="0">
                <a:solidFill>
                  <a:schemeClr val="tx1"/>
                </a:solidFill>
                <a:latin typeface="Cambria" panose="02040503050406030204" pitchFamily="18" charset="0"/>
                <a:ea typeface="Cambria" panose="02040503050406030204" pitchFamily="18" charset="0"/>
              </a:rPr>
              <a:t>Boolean</a:t>
            </a:r>
            <a:r>
              <a:rPr lang="en-US" sz="1400" dirty="0">
                <a:solidFill>
                  <a:schemeClr val="tx1"/>
                </a:solidFill>
                <a:latin typeface="Cambria" panose="02040503050406030204" pitchFamily="18" charset="0"/>
                <a:ea typeface="Cambria" panose="02040503050406030204" pitchFamily="18" charset="0"/>
              </a:rPr>
              <a:t>:</a:t>
            </a:r>
            <a:r>
              <a:rPr lang="el-GR" sz="1400" dirty="0">
                <a:solidFill>
                  <a:schemeClr val="tx1"/>
                </a:solidFill>
                <a:latin typeface="Cambria" panose="02040503050406030204" pitchFamily="18" charset="0"/>
                <a:ea typeface="Cambria" panose="02040503050406030204" pitchFamily="18" charset="0"/>
              </a:rPr>
              <a:t> Για τα πεδίο </a:t>
            </a:r>
            <a:r>
              <a:rPr lang="en-US" sz="1400" dirty="0" err="1">
                <a:solidFill>
                  <a:schemeClr val="tx1"/>
                </a:solidFill>
                <a:latin typeface="Cambria" panose="02040503050406030204" pitchFamily="18" charset="0"/>
                <a:ea typeface="Cambria" panose="02040503050406030204" pitchFamily="18" charset="0"/>
              </a:rPr>
              <a:t>isAlive</a:t>
            </a:r>
            <a:r>
              <a:rPr lang="en-US" sz="1400" dirty="0">
                <a:solidFill>
                  <a:schemeClr val="tx1"/>
                </a:solidFill>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sz="1400" b="1" dirty="0">
                <a:solidFill>
                  <a:schemeClr val="tx1"/>
                </a:solidFill>
                <a:latin typeface="Cambria" panose="02040503050406030204" pitchFamily="18" charset="0"/>
                <a:ea typeface="Cambria" panose="02040503050406030204" pitchFamily="18" charset="0"/>
              </a:rPr>
              <a:t>Array</a:t>
            </a:r>
            <a:r>
              <a:rPr lang="en-US" sz="1400" dirty="0">
                <a:solidFill>
                  <a:schemeClr val="tx1"/>
                </a:solidFill>
                <a:latin typeface="Cambria" panose="02040503050406030204" pitchFamily="18" charset="0"/>
                <a:ea typeface="Cambria" panose="02040503050406030204" pitchFamily="18" charset="0"/>
              </a:rPr>
              <a:t>: </a:t>
            </a:r>
            <a:r>
              <a:rPr lang="el-GR" sz="1400" dirty="0">
                <a:solidFill>
                  <a:schemeClr val="tx1"/>
                </a:solidFill>
                <a:latin typeface="Cambria" panose="02040503050406030204" pitchFamily="18" charset="0"/>
                <a:ea typeface="Cambria" panose="02040503050406030204" pitchFamily="18" charset="0"/>
              </a:rPr>
              <a:t>Για τα πεδία </a:t>
            </a:r>
            <a:r>
              <a:rPr lang="en-US" sz="1400" dirty="0" err="1">
                <a:solidFill>
                  <a:schemeClr val="tx1"/>
                </a:solidFill>
                <a:latin typeface="Cambria" panose="02040503050406030204" pitchFamily="18" charset="0"/>
                <a:ea typeface="Cambria" panose="02040503050406030204" pitchFamily="18" charset="0"/>
              </a:rPr>
              <a:t>phoneNumbers</a:t>
            </a:r>
            <a:r>
              <a:rPr lang="en-US" sz="1400" dirty="0">
                <a:solidFill>
                  <a:schemeClr val="tx1"/>
                </a:solidFill>
                <a:latin typeface="Cambria" panose="02040503050406030204" pitchFamily="18" charset="0"/>
                <a:ea typeface="Cambria" panose="02040503050406030204" pitchFamily="18" charset="0"/>
              </a:rPr>
              <a:t>, children.</a:t>
            </a:r>
          </a:p>
          <a:p>
            <a:pPr marL="285750" indent="-285750">
              <a:buFont typeface="Arial" panose="020B0604020202020204" pitchFamily="34" charset="0"/>
              <a:buChar char="•"/>
            </a:pPr>
            <a:r>
              <a:rPr lang="en-US" sz="1400" b="1" dirty="0">
                <a:solidFill>
                  <a:schemeClr val="tx1"/>
                </a:solidFill>
                <a:latin typeface="Cambria" panose="02040503050406030204" pitchFamily="18" charset="0"/>
                <a:ea typeface="Cambria" panose="02040503050406030204" pitchFamily="18" charset="0"/>
              </a:rPr>
              <a:t>Null</a:t>
            </a:r>
            <a:r>
              <a:rPr lang="en-US" sz="1400" dirty="0">
                <a:solidFill>
                  <a:schemeClr val="tx1"/>
                </a:solidFill>
                <a:latin typeface="Cambria" panose="02040503050406030204" pitchFamily="18" charset="0"/>
                <a:ea typeface="Cambria" panose="02040503050406030204" pitchFamily="18" charset="0"/>
              </a:rPr>
              <a:t>: </a:t>
            </a:r>
            <a:r>
              <a:rPr lang="el-GR" sz="1400" dirty="0">
                <a:solidFill>
                  <a:schemeClr val="tx1"/>
                </a:solidFill>
                <a:latin typeface="Cambria" panose="02040503050406030204" pitchFamily="18" charset="0"/>
                <a:ea typeface="Cambria" panose="02040503050406030204" pitchFamily="18" charset="0"/>
              </a:rPr>
              <a:t>Για το πεδίο </a:t>
            </a:r>
            <a:r>
              <a:rPr lang="en-US" sz="1400" dirty="0">
                <a:solidFill>
                  <a:schemeClr val="tx1"/>
                </a:solidFill>
                <a:latin typeface="Cambria" panose="02040503050406030204" pitchFamily="18" charset="0"/>
                <a:ea typeface="Cambria" panose="02040503050406030204" pitchFamily="18" charset="0"/>
              </a:rPr>
              <a:t>spouse.</a:t>
            </a:r>
            <a:endParaRPr lang="el-GR" sz="1400" dirty="0">
              <a:solidFill>
                <a:schemeClr val="tx1"/>
              </a:solidFill>
              <a:latin typeface="Cambria" panose="02040503050406030204" pitchFamily="18" charset="0"/>
              <a:ea typeface="Cambria" panose="02040503050406030204" pitchFamily="18" charset="0"/>
            </a:endParaRPr>
          </a:p>
          <a:p>
            <a:pPr marL="0" indent="0">
              <a:buNone/>
            </a:pPr>
            <a:endParaRPr lang="el-GR" dirty="0"/>
          </a:p>
        </p:txBody>
      </p:sp>
      <p:sp>
        <p:nvSpPr>
          <p:cNvPr id="5" name="TextBox 4">
            <a:extLst>
              <a:ext uri="{FF2B5EF4-FFF2-40B4-BE49-F238E27FC236}">
                <a16:creationId xmlns:a16="http://schemas.microsoft.com/office/drawing/2014/main" id="{FF6184A0-E5DE-4E79-B50E-AA163B438032}"/>
              </a:ext>
            </a:extLst>
          </p:cNvPr>
          <p:cNvSpPr txBox="1"/>
          <p:nvPr/>
        </p:nvSpPr>
        <p:spPr>
          <a:xfrm>
            <a:off x="7115962" y="253688"/>
            <a:ext cx="3202497" cy="6239187"/>
          </a:xfrm>
          <a:prstGeom prst="rect">
            <a:avLst/>
          </a:prstGeom>
          <a:noFill/>
        </p:spPr>
        <p:txBody>
          <a:bodyPr wrap="square">
            <a:spAutoFit/>
          </a:bodyPr>
          <a:lstStyle/>
          <a:p>
            <a:r>
              <a:rPr lang="el-GR" sz="1600" b="0" i="0" u="none" strike="noStrike" baseline="0" dirty="0">
                <a:solidFill>
                  <a:schemeClr val="tx1"/>
                </a:solidFill>
                <a:latin typeface="Consolas" panose="020B0609020204030204" pitchFamily="49" charset="0"/>
              </a:rPr>
              <a:t>{</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firstName</a:t>
            </a:r>
            <a:r>
              <a:rPr lang="en-US" sz="1600" b="0" i="0" u="none" strike="noStrike" baseline="0" dirty="0">
                <a:solidFill>
                  <a:schemeClr val="tx1"/>
                </a:solidFill>
                <a:latin typeface="Consolas" panose="020B0609020204030204" pitchFamily="49" charset="0"/>
              </a:rPr>
              <a:t>”: “John”,</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lastName</a:t>
            </a:r>
            <a:r>
              <a:rPr lang="en-US" sz="1600" b="0" i="0" u="none" strike="noStrike" baseline="0" dirty="0">
                <a:solidFill>
                  <a:schemeClr val="tx1"/>
                </a:solidFill>
                <a:latin typeface="Consolas" panose="020B0609020204030204" pitchFamily="49" charset="0"/>
              </a:rPr>
              <a:t>”: “Smith”,</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isAlive</a:t>
            </a:r>
            <a:r>
              <a:rPr lang="en-US" sz="1600" b="0" i="0" u="none" strike="noStrike" baseline="0" dirty="0">
                <a:solidFill>
                  <a:schemeClr val="tx1"/>
                </a:solidFill>
                <a:latin typeface="Consolas" panose="020B0609020204030204" pitchFamily="49" charset="0"/>
              </a:rPr>
              <a:t>”: true,</a:t>
            </a:r>
          </a:p>
          <a:p>
            <a:r>
              <a:rPr lang="en-US" sz="1600" b="0" i="0" u="none" strike="noStrike" baseline="0" dirty="0">
                <a:solidFill>
                  <a:schemeClr val="tx1"/>
                </a:solidFill>
                <a:latin typeface="Consolas" panose="020B0609020204030204" pitchFamily="49" charset="0"/>
              </a:rPr>
              <a:t>“age”: 27,</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adress</a:t>
            </a:r>
            <a:r>
              <a:rPr lang="en-US" sz="1600" b="0" i="0" u="none" strike="noStrike" baseline="0" dirty="0">
                <a:solidFill>
                  <a:schemeClr val="tx1"/>
                </a:solidFill>
                <a:latin typeface="Consolas" panose="020B0609020204030204" pitchFamily="49" charset="0"/>
              </a:rPr>
              <a:t>”: {</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streetAddress</a:t>
            </a:r>
            <a:r>
              <a:rPr lang="en-US" sz="1600" b="0" i="0" u="none" strike="noStrike" baseline="0" dirty="0">
                <a:solidFill>
                  <a:schemeClr val="tx1"/>
                </a:solidFill>
                <a:latin typeface="Consolas" panose="020B0609020204030204" pitchFamily="49" charset="0"/>
              </a:rPr>
              <a:t>”: “21 2ndStreet”,</a:t>
            </a:r>
          </a:p>
          <a:p>
            <a:r>
              <a:rPr lang="en-US" sz="1600" b="0" i="0" u="none" strike="noStrike" baseline="0" dirty="0">
                <a:solidFill>
                  <a:schemeClr val="tx1"/>
                </a:solidFill>
                <a:latin typeface="Consolas" panose="020B0609020204030204" pitchFamily="49" charset="0"/>
              </a:rPr>
              <a:t>“city”: “New York”,</a:t>
            </a:r>
          </a:p>
          <a:p>
            <a:r>
              <a:rPr lang="en-US" sz="1600" b="0" i="0" u="none" strike="noStrike" baseline="0" dirty="0">
                <a:solidFill>
                  <a:schemeClr val="tx1"/>
                </a:solidFill>
                <a:latin typeface="Consolas" panose="020B0609020204030204" pitchFamily="49" charset="0"/>
              </a:rPr>
              <a:t>“state”: “NY”,</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postalCode</a:t>
            </a:r>
            <a:r>
              <a:rPr lang="en-US" sz="1600" b="0" i="0" u="none" strike="noStrike" baseline="0" dirty="0">
                <a:solidFill>
                  <a:schemeClr val="tx1"/>
                </a:solidFill>
                <a:latin typeface="Consolas" panose="020B0609020204030204" pitchFamily="49" charset="0"/>
              </a:rPr>
              <a:t>”: “10021-3100”</a:t>
            </a:r>
          </a:p>
          <a:p>
            <a:r>
              <a:rPr lang="el-GR" sz="1600" b="0" i="0" u="none" strike="noStrike" baseline="0" dirty="0">
                <a:solidFill>
                  <a:schemeClr val="tx1"/>
                </a:solidFill>
                <a:latin typeface="Consolas" panose="020B0609020204030204" pitchFamily="49" charset="0"/>
              </a:rPr>
              <a:t>},</a:t>
            </a:r>
          </a:p>
          <a:p>
            <a:r>
              <a:rPr lang="en-US" sz="1600" b="0" i="0" u="none" strike="noStrike" baseline="0" dirty="0">
                <a:solidFill>
                  <a:schemeClr val="tx1"/>
                </a:solidFill>
                <a:latin typeface="Consolas" panose="020B0609020204030204" pitchFamily="49" charset="0"/>
              </a:rPr>
              <a:t>“</a:t>
            </a:r>
            <a:r>
              <a:rPr lang="en-US" sz="1600" b="0" i="0" u="none" strike="noStrike" baseline="0" dirty="0" err="1">
                <a:solidFill>
                  <a:schemeClr val="tx1"/>
                </a:solidFill>
                <a:latin typeface="Consolas" panose="020B0609020204030204" pitchFamily="49" charset="0"/>
              </a:rPr>
              <a:t>phoneNumbers</a:t>
            </a:r>
            <a:r>
              <a:rPr lang="en-US" sz="1600" b="0" i="0" u="none" strike="noStrike" baseline="0" dirty="0">
                <a:solidFill>
                  <a:schemeClr val="tx1"/>
                </a:solidFill>
                <a:latin typeface="Consolas" panose="020B0609020204030204" pitchFamily="49" charset="0"/>
              </a:rPr>
              <a:t>”: [</a:t>
            </a:r>
          </a:p>
          <a:p>
            <a:r>
              <a:rPr lang="el-GR" sz="1600" b="0" i="0" u="none" strike="noStrike" baseline="0" dirty="0">
                <a:solidFill>
                  <a:schemeClr val="tx1"/>
                </a:solidFill>
                <a:latin typeface="Consolas" panose="020B0609020204030204" pitchFamily="49" charset="0"/>
              </a:rPr>
              <a:t>{</a:t>
            </a:r>
          </a:p>
          <a:p>
            <a:r>
              <a:rPr lang="en-US" sz="1600" b="0" i="0" u="none" strike="noStrike" baseline="0" dirty="0">
                <a:solidFill>
                  <a:schemeClr val="tx1"/>
                </a:solidFill>
                <a:latin typeface="Consolas" panose="020B0609020204030204" pitchFamily="49" charset="0"/>
              </a:rPr>
              <a:t>“type”: “home”,</a:t>
            </a:r>
          </a:p>
          <a:p>
            <a:r>
              <a:rPr lang="en-US" sz="1600" b="0" i="0" u="none" strike="noStrike" baseline="0" dirty="0">
                <a:solidFill>
                  <a:schemeClr val="tx1"/>
                </a:solidFill>
                <a:latin typeface="Consolas" panose="020B0609020204030204" pitchFamily="49" charset="0"/>
              </a:rPr>
              <a:t>“number”: “212 555-1234”</a:t>
            </a:r>
          </a:p>
          <a:p>
            <a:r>
              <a:rPr lang="el-GR" sz="1600" b="0" i="0" u="none" strike="noStrike" baseline="0" dirty="0">
                <a:solidFill>
                  <a:schemeClr val="tx1"/>
                </a:solidFill>
                <a:latin typeface="Consolas" panose="020B0609020204030204" pitchFamily="49" charset="0"/>
              </a:rPr>
              <a:t>},</a:t>
            </a:r>
          </a:p>
          <a:p>
            <a:r>
              <a:rPr lang="el-GR" sz="1600" b="0" i="0" u="none" strike="noStrike" baseline="0" dirty="0">
                <a:solidFill>
                  <a:schemeClr val="tx1"/>
                </a:solidFill>
                <a:latin typeface="Consolas" panose="020B0609020204030204" pitchFamily="49" charset="0"/>
              </a:rPr>
              <a:t>{</a:t>
            </a:r>
          </a:p>
          <a:p>
            <a:r>
              <a:rPr lang="en-US" sz="1600" b="0" i="0" u="none" strike="noStrike" baseline="0" dirty="0">
                <a:solidFill>
                  <a:schemeClr val="tx1"/>
                </a:solidFill>
                <a:latin typeface="Consolas" panose="020B0609020204030204" pitchFamily="49" charset="0"/>
              </a:rPr>
              <a:t>“type”: “mobile”,</a:t>
            </a:r>
          </a:p>
          <a:p>
            <a:r>
              <a:rPr lang="en-US" sz="1600" b="0" i="0" u="none" strike="noStrike" baseline="0" dirty="0">
                <a:solidFill>
                  <a:schemeClr val="tx1"/>
                </a:solidFill>
                <a:latin typeface="Consolas" panose="020B0609020204030204" pitchFamily="49" charset="0"/>
              </a:rPr>
              <a:t>“number”: “+91 9629787781”</a:t>
            </a:r>
          </a:p>
          <a:p>
            <a:r>
              <a:rPr lang="el-GR" sz="1600" b="0" i="0" u="none" strike="noStrike" baseline="0" dirty="0">
                <a:solidFill>
                  <a:schemeClr val="tx1"/>
                </a:solidFill>
                <a:latin typeface="Consolas" panose="020B0609020204030204" pitchFamily="49" charset="0"/>
              </a:rPr>
              <a:t>}</a:t>
            </a:r>
          </a:p>
          <a:p>
            <a:r>
              <a:rPr lang="el-GR" sz="1600" b="0" i="0" u="none" strike="noStrike" baseline="0" dirty="0">
                <a:solidFill>
                  <a:schemeClr val="tx1"/>
                </a:solidFill>
                <a:latin typeface="Consolas" panose="020B0609020204030204" pitchFamily="49" charset="0"/>
              </a:rPr>
              <a:t>],</a:t>
            </a:r>
          </a:p>
          <a:p>
            <a:r>
              <a:rPr lang="en-US" sz="1600" b="0" i="0" u="none" strike="noStrike" baseline="0" dirty="0">
                <a:solidFill>
                  <a:schemeClr val="tx1"/>
                </a:solidFill>
                <a:latin typeface="Consolas" panose="020B0609020204030204" pitchFamily="49" charset="0"/>
              </a:rPr>
              <a:t>“children”: [],</a:t>
            </a:r>
          </a:p>
          <a:p>
            <a:r>
              <a:rPr lang="en-US" sz="1600" b="0" i="0" u="none" strike="noStrike" baseline="0" dirty="0">
                <a:solidFill>
                  <a:schemeClr val="tx1"/>
                </a:solidFill>
                <a:latin typeface="Consolas" panose="020B0609020204030204" pitchFamily="49" charset="0"/>
              </a:rPr>
              <a:t>“spouse”: null</a:t>
            </a:r>
          </a:p>
          <a:p>
            <a:r>
              <a:rPr lang="el-GR" sz="1600" b="0" i="0" u="none" strike="noStrike" baseline="0" dirty="0">
                <a:solidFill>
                  <a:schemeClr val="tx1"/>
                </a:solidFill>
                <a:latin typeface="Consolas" panose="020B0609020204030204" pitchFamily="49" charset="0"/>
              </a:rPr>
              <a:t>}</a:t>
            </a:r>
            <a:endParaRPr lang="el-GR" sz="1600" dirty="0"/>
          </a:p>
        </p:txBody>
      </p:sp>
    </p:spTree>
    <p:extLst>
      <p:ext uri="{BB962C8B-B14F-4D97-AF65-F5344CB8AC3E}">
        <p14:creationId xmlns:p14="http://schemas.microsoft.com/office/powerpoint/2010/main" val="2953380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26DC340-0280-4337-AA58-EE7DD2E97CC3}"/>
              </a:ext>
            </a:extLst>
          </p:cNvPr>
          <p:cNvSpPr>
            <a:spLocks noGrp="1"/>
          </p:cNvSpPr>
          <p:nvPr>
            <p:ph type="title"/>
          </p:nvPr>
        </p:nvSpPr>
        <p:spPr/>
        <p:txBody>
          <a:bodyPr/>
          <a:lstStyle/>
          <a:p>
            <a:r>
              <a:rPr lang="el-GR" b="1" dirty="0"/>
              <a:t>Ενέργειες για την υλοποίηση των απαιτήσεων</a:t>
            </a:r>
          </a:p>
        </p:txBody>
      </p:sp>
      <p:sp>
        <p:nvSpPr>
          <p:cNvPr id="9" name="Content Placeholder 8">
            <a:extLst>
              <a:ext uri="{FF2B5EF4-FFF2-40B4-BE49-F238E27FC236}">
                <a16:creationId xmlns:a16="http://schemas.microsoft.com/office/drawing/2014/main" id="{18553F12-C449-473F-96FF-DFC2C4D2EE04}"/>
              </a:ext>
            </a:extLst>
          </p:cNvPr>
          <p:cNvSpPr>
            <a:spLocks noGrp="1"/>
          </p:cNvSpPr>
          <p:nvPr>
            <p:ph idx="1"/>
          </p:nvPr>
        </p:nvSpPr>
        <p:spPr/>
        <p:txBody>
          <a:bodyPr/>
          <a:lstStyle/>
          <a:p>
            <a:r>
              <a:rPr lang="el-GR" sz="2400" dirty="0">
                <a:latin typeface="Cambria" panose="02040503050406030204" pitchFamily="18" charset="0"/>
                <a:ea typeface="Cambria" panose="02040503050406030204" pitchFamily="18" charset="0"/>
              </a:rPr>
              <a:t>Ελεγχθήκαν τα παρακάτω εργαλεία:</a:t>
            </a:r>
          </a:p>
          <a:p>
            <a:pPr lvl="1"/>
            <a:r>
              <a:rPr lang="en-US" dirty="0" err="1">
                <a:latin typeface="Cambria" panose="02040503050406030204" pitchFamily="18" charset="0"/>
                <a:ea typeface="Cambria" panose="02040503050406030204" pitchFamily="18" charset="0"/>
              </a:rPr>
              <a:t>mJSON</a:t>
            </a:r>
            <a:r>
              <a:rPr lang="en-US" dirty="0">
                <a:latin typeface="Cambria" panose="02040503050406030204" pitchFamily="18" charset="0"/>
                <a:ea typeface="Cambria" panose="02040503050406030204" pitchFamily="18" charset="0"/>
              </a:rPr>
              <a:t> (library).</a:t>
            </a:r>
          </a:p>
          <a:p>
            <a:pPr lvl="1"/>
            <a:r>
              <a:rPr lang="en-US" dirty="0">
                <a:latin typeface="Cambria" panose="02040503050406030204" pitchFamily="18" charset="0"/>
                <a:ea typeface="Cambria" panose="02040503050406030204" pitchFamily="18" charset="0"/>
              </a:rPr>
              <a:t>JSON-P (API).</a:t>
            </a:r>
          </a:p>
          <a:p>
            <a:pPr lvl="1"/>
            <a:r>
              <a:rPr lang="en-US" dirty="0" err="1">
                <a:latin typeface="Cambria" panose="02040503050406030204" pitchFamily="18" charset="0"/>
                <a:ea typeface="Cambria" panose="02040503050406030204" pitchFamily="18" charset="0"/>
              </a:rPr>
              <a:t>JSON.simple</a:t>
            </a:r>
            <a:r>
              <a:rPr lang="en-US" dirty="0">
                <a:latin typeface="Cambria" panose="02040503050406030204" pitchFamily="18" charset="0"/>
                <a:ea typeface="Cambria" panose="02040503050406030204" pitchFamily="18" charset="0"/>
              </a:rPr>
              <a:t> (toolkit).</a:t>
            </a:r>
          </a:p>
          <a:p>
            <a:pPr lvl="1"/>
            <a:r>
              <a:rPr lang="en-US" dirty="0" err="1">
                <a:latin typeface="Cambria" panose="02040503050406030204" pitchFamily="18" charset="0"/>
                <a:ea typeface="Cambria" panose="02040503050406030204" pitchFamily="18" charset="0"/>
              </a:rPr>
              <a:t>Gson</a:t>
            </a:r>
            <a:r>
              <a:rPr lang="en-US" dirty="0">
                <a:latin typeface="Cambria" panose="02040503050406030204" pitchFamily="18" charset="0"/>
                <a:ea typeface="Cambria" panose="02040503050406030204" pitchFamily="18" charset="0"/>
              </a:rPr>
              <a:t> (library).</a:t>
            </a:r>
          </a:p>
          <a:p>
            <a:pPr lvl="1"/>
            <a:r>
              <a:rPr lang="en-US" dirty="0">
                <a:latin typeface="Cambria" panose="02040503050406030204" pitchFamily="18" charset="0"/>
                <a:ea typeface="Cambria" panose="02040503050406030204" pitchFamily="18" charset="0"/>
              </a:rPr>
              <a:t>Jackson (library).</a:t>
            </a:r>
          </a:p>
          <a:p>
            <a:r>
              <a:rPr lang="en-US" sz="2400" dirty="0">
                <a:latin typeface="Cambria" panose="02040503050406030204" pitchFamily="18" charset="0"/>
                <a:ea typeface="Cambria" panose="02040503050406030204" pitchFamily="18" charset="0"/>
              </a:rPr>
              <a:t>Benchmark.</a:t>
            </a:r>
            <a:endParaRPr lang="el-GR" sz="2400" dirty="0">
              <a:latin typeface="Cambria" panose="02040503050406030204" pitchFamily="18" charset="0"/>
              <a:ea typeface="Cambria" panose="02040503050406030204" pitchFamily="18" charset="0"/>
            </a:endParaRPr>
          </a:p>
          <a:p>
            <a:r>
              <a:rPr lang="el-GR" sz="2400" dirty="0">
                <a:latin typeface="Cambria" panose="02040503050406030204" pitchFamily="18" charset="0"/>
                <a:ea typeface="Cambria" panose="02040503050406030204" pitchFamily="18" charset="0"/>
              </a:rPr>
              <a:t>Αλγόριθμοι επίλυσης.</a:t>
            </a:r>
          </a:p>
          <a:p>
            <a:r>
              <a:rPr lang="el-GR" sz="2400" dirty="0">
                <a:latin typeface="Cambria" panose="02040503050406030204" pitchFamily="18" charset="0"/>
                <a:ea typeface="Cambria" panose="02040503050406030204" pitchFamily="18" charset="0"/>
              </a:rPr>
              <a:t>Οπτικοποίηση.</a:t>
            </a:r>
          </a:p>
          <a:p>
            <a:r>
              <a:rPr lang="el-GR" sz="2400" dirty="0">
                <a:latin typeface="Cambria" panose="02040503050406030204" pitchFamily="18" charset="0"/>
                <a:ea typeface="Cambria" panose="02040503050406030204" pitchFamily="18" charset="0"/>
              </a:rPr>
              <a:t>Πειραματική Αξιολόγηση.</a:t>
            </a:r>
            <a:endParaRPr lang="en-US" sz="2400" dirty="0">
              <a:latin typeface="Cambria" panose="02040503050406030204" pitchFamily="18" charset="0"/>
              <a:ea typeface="Cambria" panose="02040503050406030204" pitchFamily="18" charset="0"/>
            </a:endParaRPr>
          </a:p>
          <a:p>
            <a:endParaRPr lang="en-US" sz="2200" dirty="0">
              <a:latin typeface="Cambria" panose="02040503050406030204" pitchFamily="18" charset="0"/>
              <a:ea typeface="Cambria" panose="02040503050406030204" pitchFamily="18" charset="0"/>
            </a:endParaRPr>
          </a:p>
          <a:p>
            <a:pPr lvl="1"/>
            <a:endParaRPr lang="el-GR" dirty="0"/>
          </a:p>
        </p:txBody>
      </p:sp>
    </p:spTree>
    <p:extLst>
      <p:ext uri="{BB962C8B-B14F-4D97-AF65-F5344CB8AC3E}">
        <p14:creationId xmlns:p14="http://schemas.microsoft.com/office/powerpoint/2010/main" val="875030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DC665D-FE36-4B56-BAB7-DFF3746E1FB8}"/>
              </a:ext>
            </a:extLst>
          </p:cNvPr>
          <p:cNvSpPr>
            <a:spLocks noGrp="1"/>
          </p:cNvSpPr>
          <p:nvPr>
            <p:ph type="title"/>
          </p:nvPr>
        </p:nvSpPr>
        <p:spPr>
          <a:xfrm>
            <a:off x="839787" y="5555"/>
            <a:ext cx="10904799" cy="1322831"/>
          </a:xfrm>
        </p:spPr>
        <p:txBody>
          <a:bodyPr>
            <a:normAutofit/>
          </a:bodyPr>
          <a:lstStyle/>
          <a:p>
            <a:r>
              <a:rPr lang="en-US" b="1" dirty="0">
                <a:latin typeface="Cambria" panose="02040503050406030204" pitchFamily="18" charset="0"/>
                <a:ea typeface="Cambria" panose="02040503050406030204" pitchFamily="18" charset="0"/>
              </a:rPr>
              <a:t>JAVA MICROBENCHMARK HARNESS(JMH)</a:t>
            </a:r>
            <a:endParaRPr lang="el-GR" b="1" dirty="0">
              <a:latin typeface="Cambria" panose="02040503050406030204" pitchFamily="18" charset="0"/>
              <a:ea typeface="Cambria" panose="02040503050406030204" pitchFamily="18" charset="0"/>
            </a:endParaRPr>
          </a:p>
        </p:txBody>
      </p:sp>
      <p:sp>
        <p:nvSpPr>
          <p:cNvPr id="5" name="Text Placeholder 4">
            <a:extLst>
              <a:ext uri="{FF2B5EF4-FFF2-40B4-BE49-F238E27FC236}">
                <a16:creationId xmlns:a16="http://schemas.microsoft.com/office/drawing/2014/main" id="{C81BE55F-43FD-4E6E-A488-407D28227751}"/>
              </a:ext>
            </a:extLst>
          </p:cNvPr>
          <p:cNvSpPr>
            <a:spLocks noGrp="1"/>
          </p:cNvSpPr>
          <p:nvPr>
            <p:ph type="body" idx="1"/>
          </p:nvPr>
        </p:nvSpPr>
        <p:spPr>
          <a:xfrm>
            <a:off x="836612" y="1269207"/>
            <a:ext cx="5157787" cy="823912"/>
          </a:xfrm>
        </p:spPr>
        <p:txBody>
          <a:bodyPr>
            <a:normAutofit/>
          </a:bodyPr>
          <a:lstStyle/>
          <a:p>
            <a:pPr algn="ctr"/>
            <a:r>
              <a:rPr lang="el-GR" dirty="0"/>
              <a:t>Πίνακας με αποτελέσματα για το πρώτο σενάριο</a:t>
            </a:r>
          </a:p>
        </p:txBody>
      </p:sp>
      <p:graphicFrame>
        <p:nvGraphicFramePr>
          <p:cNvPr id="9" name="Table 9">
            <a:extLst>
              <a:ext uri="{FF2B5EF4-FFF2-40B4-BE49-F238E27FC236}">
                <a16:creationId xmlns:a16="http://schemas.microsoft.com/office/drawing/2014/main" id="{F032A38C-E1FD-4143-95D7-C34860107F81}"/>
              </a:ext>
            </a:extLst>
          </p:cNvPr>
          <p:cNvGraphicFramePr>
            <a:graphicFrameLocks noGrp="1"/>
          </p:cNvGraphicFramePr>
          <p:nvPr>
            <p:ph sz="half" idx="2"/>
            <p:extLst>
              <p:ext uri="{D42A27DB-BD31-4B8C-83A1-F6EECF244321}">
                <p14:modId xmlns:p14="http://schemas.microsoft.com/office/powerpoint/2010/main" val="4091662056"/>
              </p:ext>
            </p:extLst>
          </p:nvPr>
        </p:nvGraphicFramePr>
        <p:xfrm>
          <a:off x="1" y="2093119"/>
          <a:ext cx="6096000" cy="4326588"/>
        </p:xfrm>
        <a:graphic>
          <a:graphicData uri="http://schemas.openxmlformats.org/drawingml/2006/table">
            <a:tbl>
              <a:tblPr firstRow="1" bandRow="1">
                <a:tableStyleId>{5940675A-B579-460E-94D1-54222C63F5DA}</a:tableStyleId>
              </a:tblPr>
              <a:tblGrid>
                <a:gridCol w="1219200">
                  <a:extLst>
                    <a:ext uri="{9D8B030D-6E8A-4147-A177-3AD203B41FA5}">
                      <a16:colId xmlns:a16="http://schemas.microsoft.com/office/drawing/2014/main" val="294606098"/>
                    </a:ext>
                  </a:extLst>
                </a:gridCol>
                <a:gridCol w="1219200">
                  <a:extLst>
                    <a:ext uri="{9D8B030D-6E8A-4147-A177-3AD203B41FA5}">
                      <a16:colId xmlns:a16="http://schemas.microsoft.com/office/drawing/2014/main" val="3803113728"/>
                    </a:ext>
                  </a:extLst>
                </a:gridCol>
                <a:gridCol w="1219200">
                  <a:extLst>
                    <a:ext uri="{9D8B030D-6E8A-4147-A177-3AD203B41FA5}">
                      <a16:colId xmlns:a16="http://schemas.microsoft.com/office/drawing/2014/main" val="893055765"/>
                    </a:ext>
                  </a:extLst>
                </a:gridCol>
                <a:gridCol w="1219200">
                  <a:extLst>
                    <a:ext uri="{9D8B030D-6E8A-4147-A177-3AD203B41FA5}">
                      <a16:colId xmlns:a16="http://schemas.microsoft.com/office/drawing/2014/main" val="219591048"/>
                    </a:ext>
                  </a:extLst>
                </a:gridCol>
                <a:gridCol w="1219200">
                  <a:extLst>
                    <a:ext uri="{9D8B030D-6E8A-4147-A177-3AD203B41FA5}">
                      <a16:colId xmlns:a16="http://schemas.microsoft.com/office/drawing/2014/main" val="1679911312"/>
                    </a:ext>
                  </a:extLst>
                </a:gridCol>
              </a:tblGrid>
              <a:tr h="334329">
                <a:tc gridSpan="5">
                  <a:txBody>
                    <a:bodyPr/>
                    <a:lstStyle/>
                    <a:p>
                      <a:pPr algn="ctr"/>
                      <a:r>
                        <a:rPr lang="en-US" dirty="0">
                          <a:latin typeface="Cambria" panose="02040503050406030204" pitchFamily="18" charset="0"/>
                          <a:ea typeface="Cambria" panose="02040503050406030204" pitchFamily="18" charset="0"/>
                        </a:rPr>
                        <a:t>BIG FILE (25.256kb) (</a:t>
                      </a:r>
                      <a:r>
                        <a:rPr lang="en-US" dirty="0" err="1">
                          <a:latin typeface="Cambria" panose="02040503050406030204" pitchFamily="18" charset="0"/>
                          <a:ea typeface="Cambria" panose="02040503050406030204" pitchFamily="18" charset="0"/>
                        </a:rPr>
                        <a:t>ms</a:t>
                      </a:r>
                      <a:r>
                        <a:rPr lang="en-US" dirty="0">
                          <a:latin typeface="Cambria" panose="02040503050406030204" pitchFamily="18" charset="0"/>
                          <a:ea typeface="Cambria" panose="02040503050406030204" pitchFamily="18" charset="0"/>
                        </a:rPr>
                        <a:t>/op)</a:t>
                      </a:r>
                      <a:endParaRPr lang="el-GR" dirty="0">
                        <a:latin typeface="Cambria" panose="02040503050406030204" pitchFamily="18" charset="0"/>
                        <a:ea typeface="Cambria" panose="02040503050406030204" pitchFamily="18" charset="0"/>
                      </a:endParaRPr>
                    </a:p>
                  </a:txBody>
                  <a:tcPr>
                    <a:lnR w="12700" cap="flat" cmpd="sng" algn="ctr">
                      <a:solidFill>
                        <a:schemeClr val="tx1"/>
                      </a:solidFill>
                      <a:prstDash val="solid"/>
                      <a:round/>
                      <a:headEnd type="none" w="med" len="med"/>
                      <a:tailEnd type="none" w="med" len="med"/>
                    </a:lnR>
                  </a:tcPr>
                </a:tc>
                <a:tc hMerge="1">
                  <a:txBody>
                    <a:bodyPr/>
                    <a:lstStyle/>
                    <a:p>
                      <a:endParaRPr lang="el-GR" dirty="0"/>
                    </a:p>
                  </a:txBody>
                  <a:tcPr/>
                </a:tc>
                <a:tc hMerge="1">
                  <a:txBody>
                    <a:bodyPr/>
                    <a:lstStyle/>
                    <a:p>
                      <a:endParaRPr lang="el-GR" dirty="0"/>
                    </a:p>
                  </a:txBody>
                  <a:tcPr/>
                </a:tc>
                <a:tc hMerge="1">
                  <a:txBody>
                    <a:bodyPr/>
                    <a:lstStyle/>
                    <a:p>
                      <a:endParaRPr lang="el-GR" dirty="0"/>
                    </a:p>
                  </a:txBody>
                  <a:tcPr/>
                </a:tc>
                <a:tc hMerge="1">
                  <a:txBody>
                    <a:bodyPr/>
                    <a:lstStyle/>
                    <a:p>
                      <a:endParaRPr lang="el-GR" dirty="0"/>
                    </a:p>
                  </a:txBody>
                  <a:tcPr/>
                </a:tc>
                <a:extLst>
                  <a:ext uri="{0D108BD9-81ED-4DB2-BD59-A6C34878D82A}">
                    <a16:rowId xmlns:a16="http://schemas.microsoft.com/office/drawing/2014/main" val="2283659188"/>
                  </a:ext>
                </a:extLst>
              </a:tr>
              <a:tr h="330069">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err="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JSON.simple</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JSONP</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GSON</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JACKSON</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382640660"/>
                  </a:ext>
                </a:extLst>
              </a:tr>
              <a:tr h="330069">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1</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608.630</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918.254</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469.102</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406.364</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1091048"/>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2</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629.594</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895.896</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458.992</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397.598</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06822998"/>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601.786</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898.090</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453.495</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396.582</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23666280"/>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624.479</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896.872</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463.046</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401.167</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45189487"/>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5</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630.198</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897.469</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456.440</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394.900</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77955401"/>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613.333</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897.282</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460.155</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393.910</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43137000"/>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7</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615.867</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901.147</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456.915</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393.270</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50046139"/>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625.719</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894.348</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465.858</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398.416</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4490320"/>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9</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673.665</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894.297</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453.392</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399.134</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41972518"/>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10</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607.742</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896.939</a:t>
                      </a:r>
                      <a:endParaRPr lang="el-GR" sz="140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472.911</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395.026</a:t>
                      </a:r>
                      <a:endParaRPr lang="el-GR" sz="14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44361468"/>
                  </a:ext>
                </a:extLst>
              </a:tr>
              <a:tr h="330069">
                <a:tc>
                  <a:txBody>
                    <a:bodyPr/>
                    <a:lstStyle/>
                    <a:p>
                      <a:pPr marL="0" marR="0" algn="ctr">
                        <a:lnSpc>
                          <a:spcPct val="150000"/>
                        </a:lnSpc>
                        <a:spcBef>
                          <a:spcPts val="0"/>
                        </a:spcBef>
                        <a:spcAft>
                          <a:spcPts val="300"/>
                        </a:spcAft>
                      </a:pPr>
                      <a:r>
                        <a:rPr lang="en-US"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AVERAGE</a:t>
                      </a:r>
                      <a:endParaRPr lang="el-GR"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623.101</a:t>
                      </a:r>
                      <a:endParaRPr lang="el-GR"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899.059</a:t>
                      </a:r>
                      <a:endParaRPr lang="el-GR"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461.031</a:t>
                      </a:r>
                      <a:endParaRPr lang="el-GR"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397.637</a:t>
                      </a:r>
                      <a:endParaRPr lang="el-GR" sz="14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93406358"/>
                  </a:ext>
                </a:extLst>
              </a:tr>
            </a:tbl>
          </a:graphicData>
        </a:graphic>
      </p:graphicFrame>
      <p:sp>
        <p:nvSpPr>
          <p:cNvPr id="7" name="Text Placeholder 6">
            <a:extLst>
              <a:ext uri="{FF2B5EF4-FFF2-40B4-BE49-F238E27FC236}">
                <a16:creationId xmlns:a16="http://schemas.microsoft.com/office/drawing/2014/main" id="{076009DD-2C10-4997-85B6-AC814C2AB03E}"/>
              </a:ext>
            </a:extLst>
          </p:cNvPr>
          <p:cNvSpPr>
            <a:spLocks noGrp="1"/>
          </p:cNvSpPr>
          <p:nvPr>
            <p:ph type="body" sz="quarter" idx="3"/>
          </p:nvPr>
        </p:nvSpPr>
        <p:spPr>
          <a:xfrm>
            <a:off x="6286505" y="1328386"/>
            <a:ext cx="5183188" cy="823912"/>
          </a:xfrm>
        </p:spPr>
        <p:txBody>
          <a:bodyPr>
            <a:normAutofit/>
          </a:bodyPr>
          <a:lstStyle/>
          <a:p>
            <a:pPr algn="ctr"/>
            <a:r>
              <a:rPr lang="el-GR" dirty="0"/>
              <a:t>Πίνακας με αποτελέσματα για το δεύτερο σενάριο</a:t>
            </a:r>
          </a:p>
        </p:txBody>
      </p:sp>
      <p:graphicFrame>
        <p:nvGraphicFramePr>
          <p:cNvPr id="12" name="Table 11">
            <a:extLst>
              <a:ext uri="{FF2B5EF4-FFF2-40B4-BE49-F238E27FC236}">
                <a16:creationId xmlns:a16="http://schemas.microsoft.com/office/drawing/2014/main" id="{0268314E-7D9E-49B5-A879-AEE4DD84633A}"/>
              </a:ext>
            </a:extLst>
          </p:cNvPr>
          <p:cNvGraphicFramePr>
            <a:graphicFrameLocks noGrp="1"/>
          </p:cNvGraphicFramePr>
          <p:nvPr>
            <p:extLst>
              <p:ext uri="{D42A27DB-BD31-4B8C-83A1-F6EECF244321}">
                <p14:modId xmlns:p14="http://schemas.microsoft.com/office/powerpoint/2010/main" val="1914170148"/>
              </p:ext>
            </p:extLst>
          </p:nvPr>
        </p:nvGraphicFramePr>
        <p:xfrm>
          <a:off x="6207853" y="2093119"/>
          <a:ext cx="5984145" cy="4326588"/>
        </p:xfrm>
        <a:graphic>
          <a:graphicData uri="http://schemas.openxmlformats.org/drawingml/2006/table">
            <a:tbl>
              <a:tblPr firstRow="1" bandRow="1">
                <a:tableStyleId>{5940675A-B579-460E-94D1-54222C63F5DA}</a:tableStyleId>
              </a:tblPr>
              <a:tblGrid>
                <a:gridCol w="1196829">
                  <a:extLst>
                    <a:ext uri="{9D8B030D-6E8A-4147-A177-3AD203B41FA5}">
                      <a16:colId xmlns:a16="http://schemas.microsoft.com/office/drawing/2014/main" val="991116271"/>
                    </a:ext>
                  </a:extLst>
                </a:gridCol>
                <a:gridCol w="1196829">
                  <a:extLst>
                    <a:ext uri="{9D8B030D-6E8A-4147-A177-3AD203B41FA5}">
                      <a16:colId xmlns:a16="http://schemas.microsoft.com/office/drawing/2014/main" val="2023435446"/>
                    </a:ext>
                  </a:extLst>
                </a:gridCol>
                <a:gridCol w="1196829">
                  <a:extLst>
                    <a:ext uri="{9D8B030D-6E8A-4147-A177-3AD203B41FA5}">
                      <a16:colId xmlns:a16="http://schemas.microsoft.com/office/drawing/2014/main" val="606077147"/>
                    </a:ext>
                  </a:extLst>
                </a:gridCol>
                <a:gridCol w="1196829">
                  <a:extLst>
                    <a:ext uri="{9D8B030D-6E8A-4147-A177-3AD203B41FA5}">
                      <a16:colId xmlns:a16="http://schemas.microsoft.com/office/drawing/2014/main" val="1108340532"/>
                    </a:ext>
                  </a:extLst>
                </a:gridCol>
                <a:gridCol w="1196829">
                  <a:extLst>
                    <a:ext uri="{9D8B030D-6E8A-4147-A177-3AD203B41FA5}">
                      <a16:colId xmlns:a16="http://schemas.microsoft.com/office/drawing/2014/main" val="3301879805"/>
                    </a:ext>
                  </a:extLst>
                </a:gridCol>
              </a:tblGrid>
              <a:tr h="334329">
                <a:tc gridSpan="5">
                  <a:txBody>
                    <a:bodyPr/>
                    <a:lstStyle/>
                    <a:p>
                      <a:pPr algn="ctr"/>
                      <a:r>
                        <a:rPr lang="en-US" b="0" dirty="0">
                          <a:solidFill>
                            <a:schemeClr val="tx1"/>
                          </a:solidFill>
                          <a:latin typeface="Cambria" panose="02040503050406030204" pitchFamily="18" charset="0"/>
                          <a:ea typeface="Cambria" panose="02040503050406030204" pitchFamily="18" charset="0"/>
                        </a:rPr>
                        <a:t>SMALL FILE (1kb) (</a:t>
                      </a:r>
                      <a:r>
                        <a:rPr lang="en-US" b="0" dirty="0" err="1">
                          <a:solidFill>
                            <a:schemeClr val="tx1"/>
                          </a:solidFill>
                          <a:latin typeface="Cambria" panose="02040503050406030204" pitchFamily="18" charset="0"/>
                          <a:ea typeface="Cambria" panose="02040503050406030204" pitchFamily="18" charset="0"/>
                        </a:rPr>
                        <a:t>ms</a:t>
                      </a:r>
                      <a:r>
                        <a:rPr lang="en-US" b="0" dirty="0">
                          <a:solidFill>
                            <a:schemeClr val="tx1"/>
                          </a:solidFill>
                          <a:latin typeface="Cambria" panose="02040503050406030204" pitchFamily="18" charset="0"/>
                          <a:ea typeface="Cambria" panose="02040503050406030204" pitchFamily="18" charset="0"/>
                        </a:rPr>
                        <a:t>/op)</a:t>
                      </a:r>
                      <a:endParaRPr lang="el-GR" b="0" dirty="0">
                        <a:solidFill>
                          <a:schemeClr val="tx1"/>
                        </a:solidFill>
                        <a:latin typeface="Cambria" panose="02040503050406030204" pitchFamily="18" charset="0"/>
                        <a:ea typeface="Cambria" panose="02040503050406030204" pitchFamily="18" charset="0"/>
                      </a:endParaRPr>
                    </a:p>
                  </a:txBody>
                  <a:tcPr/>
                </a:tc>
                <a:tc hMerge="1">
                  <a:txBody>
                    <a:bodyPr/>
                    <a:lstStyle/>
                    <a:p>
                      <a:endParaRPr lang="el-GR" dirty="0"/>
                    </a:p>
                  </a:txBody>
                  <a:tcPr/>
                </a:tc>
                <a:tc hMerge="1">
                  <a:txBody>
                    <a:bodyPr/>
                    <a:lstStyle/>
                    <a:p>
                      <a:endParaRPr lang="el-GR" dirty="0"/>
                    </a:p>
                  </a:txBody>
                  <a:tcPr/>
                </a:tc>
                <a:tc hMerge="1">
                  <a:txBody>
                    <a:bodyPr/>
                    <a:lstStyle/>
                    <a:p>
                      <a:endParaRPr lang="el-GR" dirty="0"/>
                    </a:p>
                  </a:txBody>
                  <a:tcPr/>
                </a:tc>
                <a:tc hMerge="1">
                  <a:txBody>
                    <a:bodyPr/>
                    <a:lstStyle/>
                    <a:p>
                      <a:endParaRPr lang="el-GR" dirty="0"/>
                    </a:p>
                  </a:txBody>
                  <a:tcPr/>
                </a:tc>
                <a:extLst>
                  <a:ext uri="{0D108BD9-81ED-4DB2-BD59-A6C34878D82A}">
                    <a16:rowId xmlns:a16="http://schemas.microsoft.com/office/drawing/2014/main" val="3418627207"/>
                  </a:ext>
                </a:extLst>
              </a:tr>
              <a:tr h="330069">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 </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JSON.simple</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JSONP</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GSON</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300"/>
                        </a:spcAft>
                      </a:pPr>
                      <a:r>
                        <a:rPr lang="en-US" sz="14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JACKSON</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814796058"/>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0.147</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0.289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0.84</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0.202</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53367760"/>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0.133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0.225</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0.489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0.194</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30138418"/>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0.127</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0.269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0.278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0.254</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43889806"/>
                  </a:ext>
                </a:extLst>
              </a:tr>
              <a:tr h="330069">
                <a:tc>
                  <a:txBody>
                    <a:bodyPr/>
                    <a:lstStyle/>
                    <a:p>
                      <a:pPr marL="0" marR="0" algn="ct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4</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0.127</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0.230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0.220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0.227</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69055282"/>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5</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0.211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0.298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0.264</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0.199</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96586035"/>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6</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0.146</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0.282</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0.209</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95228066"/>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7</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0.131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0.204</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0.170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0.210</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49563040"/>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0.178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0.206</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0.170</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0.241</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97271392"/>
                  </a:ext>
                </a:extLst>
              </a:tr>
              <a:tr h="330069">
                <a:tc>
                  <a:txBody>
                    <a:bodyPr/>
                    <a:lstStyle/>
                    <a:p>
                      <a:pPr marL="0" marR="0" algn="ct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9</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0.151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0.345</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0.293</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0.187</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3460447"/>
                  </a:ext>
                </a:extLst>
              </a:tr>
              <a:tr h="330069">
                <a:tc>
                  <a:txBody>
                    <a:bodyPr/>
                    <a:lstStyle/>
                    <a:p>
                      <a:pPr marL="0" marR="0" algn="ct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10</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0.207</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0.191</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0.168</a:t>
                      </a:r>
                      <a:endParaRPr lang="el-GR" sz="110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0.242</a:t>
                      </a:r>
                      <a:endParaRPr lang="el-GR" sz="11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90805064"/>
                  </a:ext>
                </a:extLst>
              </a:tr>
              <a:tr h="330069">
                <a:tc>
                  <a:txBody>
                    <a:bodyPr/>
                    <a:lstStyle/>
                    <a:p>
                      <a:pPr marL="0" marR="0" algn="ctr">
                        <a:lnSpc>
                          <a:spcPct val="150000"/>
                        </a:lnSpc>
                        <a:spcBef>
                          <a:spcPts val="0"/>
                        </a:spcBef>
                        <a:spcAft>
                          <a:spcPts val="300"/>
                        </a:spcAft>
                      </a:pPr>
                      <a:r>
                        <a:rPr lang="en-US" sz="1200" b="1"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AVERAGE</a:t>
                      </a:r>
                      <a:endParaRPr lang="el-GR" sz="1100" b="1"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b="1"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0.156</a:t>
                      </a:r>
                      <a:endParaRPr lang="el-GR" sz="1100" b="1"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b="1"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0.246</a:t>
                      </a:r>
                      <a:endParaRPr lang="el-GR" sz="1100" b="1"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b="1"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0.252</a:t>
                      </a:r>
                      <a:endParaRPr lang="el-GR" sz="1100" b="1"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r">
                        <a:lnSpc>
                          <a:spcPct val="150000"/>
                        </a:lnSpc>
                        <a:spcBef>
                          <a:spcPts val="0"/>
                        </a:spcBef>
                        <a:spcAft>
                          <a:spcPts val="300"/>
                        </a:spcAft>
                      </a:pPr>
                      <a:r>
                        <a:rPr lang="en-US" sz="1200" b="1" dirty="0">
                          <a:solidFill>
                            <a:schemeClr val="tx1"/>
                          </a:solidFill>
                          <a:effectLst/>
                          <a:latin typeface="Cambria" panose="02040503050406030204" pitchFamily="18" charset="0"/>
                          <a:ea typeface="Calibri" panose="020F0502020204030204" pitchFamily="34" charset="0"/>
                          <a:cs typeface="Times New Roman" panose="02020603050405020304" pitchFamily="18" charset="0"/>
                        </a:rPr>
                        <a:t>0.217</a:t>
                      </a:r>
                      <a:endParaRPr lang="el-GR" sz="1100" b="1"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881755429"/>
                  </a:ext>
                </a:extLst>
              </a:tr>
            </a:tbl>
          </a:graphicData>
        </a:graphic>
      </p:graphicFrame>
    </p:spTree>
    <p:extLst>
      <p:ext uri="{BB962C8B-B14F-4D97-AF65-F5344CB8AC3E}">
        <p14:creationId xmlns:p14="http://schemas.microsoft.com/office/powerpoint/2010/main" val="2021227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8E83C5-CA2E-4761-9805-A4F506DC02E5}"/>
              </a:ext>
            </a:extLst>
          </p:cNvPr>
          <p:cNvSpPr>
            <a:spLocks noGrp="1"/>
          </p:cNvSpPr>
          <p:nvPr>
            <p:ph type="title"/>
          </p:nvPr>
        </p:nvSpPr>
        <p:spPr>
          <a:xfrm>
            <a:off x="0" y="-226503"/>
            <a:ext cx="12192000" cy="1325563"/>
          </a:xfrm>
        </p:spPr>
        <p:txBody>
          <a:bodyPr>
            <a:normAutofit/>
          </a:bodyPr>
          <a:lstStyle/>
          <a:p>
            <a:pPr algn="ctr"/>
            <a:r>
              <a:rPr lang="el-GR" sz="3600" b="1" dirty="0">
                <a:latin typeface="Cambria" panose="02040503050406030204" pitchFamily="18" charset="0"/>
                <a:ea typeface="Cambria" panose="02040503050406030204" pitchFamily="18" charset="0"/>
              </a:rPr>
              <a:t>Συμπέρασμα Σύγκρισης</a:t>
            </a:r>
          </a:p>
        </p:txBody>
      </p:sp>
      <p:graphicFrame>
        <p:nvGraphicFramePr>
          <p:cNvPr id="9" name="Table 8">
            <a:extLst>
              <a:ext uri="{FF2B5EF4-FFF2-40B4-BE49-F238E27FC236}">
                <a16:creationId xmlns:a16="http://schemas.microsoft.com/office/drawing/2014/main" id="{1F8665E2-CB63-417C-9E41-BF56E87286D5}"/>
              </a:ext>
            </a:extLst>
          </p:cNvPr>
          <p:cNvGraphicFramePr>
            <a:graphicFrameLocks noGrp="1"/>
          </p:cNvGraphicFramePr>
          <p:nvPr>
            <p:extLst>
              <p:ext uri="{D42A27DB-BD31-4B8C-83A1-F6EECF244321}">
                <p14:modId xmlns:p14="http://schemas.microsoft.com/office/powerpoint/2010/main" val="927038683"/>
              </p:ext>
            </p:extLst>
          </p:nvPr>
        </p:nvGraphicFramePr>
        <p:xfrm>
          <a:off x="3349738" y="1099060"/>
          <a:ext cx="5307965" cy="1597914"/>
        </p:xfrm>
        <a:graphic>
          <a:graphicData uri="http://schemas.openxmlformats.org/drawingml/2006/table">
            <a:tbl>
              <a:tblPr firstRow="1" firstCol="1" bandRow="1">
                <a:tableStyleId>{5940675A-B579-460E-94D1-54222C63F5DA}</a:tableStyleId>
              </a:tblPr>
              <a:tblGrid>
                <a:gridCol w="1248410">
                  <a:extLst>
                    <a:ext uri="{9D8B030D-6E8A-4147-A177-3AD203B41FA5}">
                      <a16:colId xmlns:a16="http://schemas.microsoft.com/office/drawing/2014/main" val="1380623352"/>
                    </a:ext>
                  </a:extLst>
                </a:gridCol>
                <a:gridCol w="863600">
                  <a:extLst>
                    <a:ext uri="{9D8B030D-6E8A-4147-A177-3AD203B41FA5}">
                      <a16:colId xmlns:a16="http://schemas.microsoft.com/office/drawing/2014/main" val="554803919"/>
                    </a:ext>
                  </a:extLst>
                </a:gridCol>
                <a:gridCol w="966470">
                  <a:extLst>
                    <a:ext uri="{9D8B030D-6E8A-4147-A177-3AD203B41FA5}">
                      <a16:colId xmlns:a16="http://schemas.microsoft.com/office/drawing/2014/main" val="2215073474"/>
                    </a:ext>
                  </a:extLst>
                </a:gridCol>
                <a:gridCol w="1030605">
                  <a:extLst>
                    <a:ext uri="{9D8B030D-6E8A-4147-A177-3AD203B41FA5}">
                      <a16:colId xmlns:a16="http://schemas.microsoft.com/office/drawing/2014/main" val="1505263160"/>
                    </a:ext>
                  </a:extLst>
                </a:gridCol>
                <a:gridCol w="1198880">
                  <a:extLst>
                    <a:ext uri="{9D8B030D-6E8A-4147-A177-3AD203B41FA5}">
                      <a16:colId xmlns:a16="http://schemas.microsoft.com/office/drawing/2014/main" val="3513347743"/>
                    </a:ext>
                  </a:extLst>
                </a:gridCol>
              </a:tblGrid>
              <a:tr h="0">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100">
                          <a:effectLst/>
                        </a:rPr>
                        <a:t>JSON.simple</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100">
                          <a:effectLst/>
                        </a:rPr>
                        <a:t>JSONP</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100" dirty="0">
                          <a:effectLst/>
                        </a:rPr>
                        <a:t>GSON</a:t>
                      </a:r>
                      <a:endParaRPr lang="el-GR"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n-US" sz="1100" dirty="0">
                          <a:effectLst/>
                        </a:rPr>
                        <a:t>Jackson</a:t>
                      </a:r>
                      <a:endParaRPr lang="el-GR"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72829547"/>
                  </a:ext>
                </a:extLst>
              </a:tr>
              <a:tr h="0">
                <a:tc>
                  <a:txBody>
                    <a:bodyPr/>
                    <a:lstStyle/>
                    <a:p>
                      <a:pPr marL="0" marR="0" algn="r">
                        <a:lnSpc>
                          <a:spcPct val="150000"/>
                        </a:lnSpc>
                        <a:spcBef>
                          <a:spcPts val="0"/>
                        </a:spcBef>
                        <a:spcAft>
                          <a:spcPts val="300"/>
                        </a:spcAft>
                      </a:pPr>
                      <a:r>
                        <a:rPr lang="en-US" sz="1100">
                          <a:effectLst/>
                        </a:rPr>
                        <a:t>Easy-To-Use</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dirty="0">
                          <a:effectLst/>
                        </a:rPr>
                        <a:t>√</a:t>
                      </a:r>
                      <a:endParaRPr lang="el-GR"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83209513"/>
                  </a:ext>
                </a:extLst>
              </a:tr>
              <a:tr h="0">
                <a:tc>
                  <a:txBody>
                    <a:bodyPr/>
                    <a:lstStyle/>
                    <a:p>
                      <a:pPr marL="0" marR="0" algn="r">
                        <a:lnSpc>
                          <a:spcPct val="150000"/>
                        </a:lnSpc>
                        <a:spcBef>
                          <a:spcPts val="0"/>
                        </a:spcBef>
                        <a:spcAft>
                          <a:spcPts val="300"/>
                        </a:spcAft>
                      </a:pPr>
                      <a:r>
                        <a:rPr lang="en-US" sz="1100">
                          <a:effectLst/>
                        </a:rPr>
                        <a:t>Conventional</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dirty="0">
                          <a:effectLst/>
                        </a:rPr>
                        <a:t>√</a:t>
                      </a:r>
                      <a:endParaRPr lang="el-GR"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26304089"/>
                  </a:ext>
                </a:extLst>
              </a:tr>
              <a:tr h="0">
                <a:tc>
                  <a:txBody>
                    <a:bodyPr/>
                    <a:lstStyle/>
                    <a:p>
                      <a:pPr marL="0" marR="0" algn="r">
                        <a:lnSpc>
                          <a:spcPct val="150000"/>
                        </a:lnSpc>
                        <a:spcBef>
                          <a:spcPts val="0"/>
                        </a:spcBef>
                        <a:spcAft>
                          <a:spcPts val="300"/>
                        </a:spcAft>
                      </a:pPr>
                      <a:r>
                        <a:rPr lang="en-US" sz="1100">
                          <a:effectLst/>
                        </a:rPr>
                        <a:t>Features</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21122578"/>
                  </a:ext>
                </a:extLst>
              </a:tr>
              <a:tr h="0">
                <a:tc>
                  <a:txBody>
                    <a:bodyPr/>
                    <a:lstStyle/>
                    <a:p>
                      <a:pPr marL="0" marR="0" algn="r">
                        <a:lnSpc>
                          <a:spcPct val="150000"/>
                        </a:lnSpc>
                        <a:spcBef>
                          <a:spcPts val="0"/>
                        </a:spcBef>
                        <a:spcAft>
                          <a:spcPts val="300"/>
                        </a:spcAft>
                      </a:pPr>
                      <a:r>
                        <a:rPr lang="en-US" sz="1100">
                          <a:effectLst/>
                        </a:rPr>
                        <a:t>Community</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25402736"/>
                  </a:ext>
                </a:extLst>
              </a:tr>
              <a:tr h="0">
                <a:tc>
                  <a:txBody>
                    <a:bodyPr/>
                    <a:lstStyle/>
                    <a:p>
                      <a:pPr marL="0" marR="0" algn="r">
                        <a:lnSpc>
                          <a:spcPct val="150000"/>
                        </a:lnSpc>
                        <a:spcBef>
                          <a:spcPts val="0"/>
                        </a:spcBef>
                        <a:spcAft>
                          <a:spcPts val="300"/>
                        </a:spcAft>
                      </a:pPr>
                      <a:r>
                        <a:rPr lang="en-US" sz="1100">
                          <a:effectLst/>
                        </a:rPr>
                        <a:t>Support Complex Objects</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 </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a:effectLst/>
                        </a:rPr>
                        <a:t>√</a:t>
                      </a:r>
                      <a:endParaRPr lang="el-GR" sz="110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lnSpc>
                          <a:spcPct val="150000"/>
                        </a:lnSpc>
                        <a:spcBef>
                          <a:spcPts val="0"/>
                        </a:spcBef>
                        <a:spcAft>
                          <a:spcPts val="300"/>
                        </a:spcAft>
                      </a:pPr>
                      <a:r>
                        <a:rPr lang="el-GR" sz="1100" dirty="0">
                          <a:effectLst/>
                        </a:rPr>
                        <a:t>√</a:t>
                      </a:r>
                      <a:endParaRPr lang="el-GR"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42397246"/>
                  </a:ext>
                </a:extLst>
              </a:tr>
            </a:tbl>
          </a:graphicData>
        </a:graphic>
      </p:graphicFrame>
      <p:sp>
        <p:nvSpPr>
          <p:cNvPr id="10" name="TextBox 9">
            <a:extLst>
              <a:ext uri="{FF2B5EF4-FFF2-40B4-BE49-F238E27FC236}">
                <a16:creationId xmlns:a16="http://schemas.microsoft.com/office/drawing/2014/main" id="{E6C9CA7D-FB05-4E68-8A6E-E207FF51A5AD}"/>
              </a:ext>
            </a:extLst>
          </p:cNvPr>
          <p:cNvSpPr txBox="1"/>
          <p:nvPr/>
        </p:nvSpPr>
        <p:spPr>
          <a:xfrm>
            <a:off x="1837190" y="2906699"/>
            <a:ext cx="9571838" cy="3754874"/>
          </a:xfrm>
          <a:prstGeom prst="rect">
            <a:avLst/>
          </a:prstGeom>
          <a:noFill/>
        </p:spPr>
        <p:txBody>
          <a:bodyPr wrap="square" rtlCol="0">
            <a:spAutoFit/>
          </a:bodyPr>
          <a:lstStyle/>
          <a:p>
            <a:pPr algn="just"/>
            <a:r>
              <a:rPr lang="el-GR" sz="1400" dirty="0">
                <a:latin typeface="Cambria" panose="02040503050406030204" pitchFamily="18" charset="0"/>
                <a:ea typeface="Cambria" panose="02040503050406030204" pitchFamily="18" charset="0"/>
              </a:rPr>
              <a:t>Αρχικά απορρίπτουμε </a:t>
            </a:r>
            <a:r>
              <a:rPr lang="en-US" sz="1400" dirty="0" err="1">
                <a:latin typeface="Cambria" panose="02040503050406030204" pitchFamily="18" charset="0"/>
                <a:ea typeface="Cambria" panose="02040503050406030204" pitchFamily="18" charset="0"/>
              </a:rPr>
              <a:t>mJson</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επειδή είναι αρκετά μικρή, στην συνέχεια λόγω μη ύπαρξης αρκετών δυνατοτήτων απορρίπτουμε:</a:t>
            </a:r>
          </a:p>
          <a:p>
            <a:pPr marL="285750"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JSON.simple</a:t>
            </a:r>
            <a:r>
              <a:rPr lang="en-US" sz="1400" dirty="0">
                <a:latin typeface="Cambria" panose="02040503050406030204" pitchFamily="18" charset="0"/>
                <a:ea typeface="Cambria" panose="02040503050406030204" pitchFamily="18" charset="0"/>
              </a:rPr>
              <a:t>.</a:t>
            </a:r>
          </a:p>
          <a:p>
            <a:pPr marL="285750" indent="-285750" algn="just">
              <a:buFont typeface="Arial" panose="020B0604020202020204" pitchFamily="34" charset="0"/>
              <a:buChar char="•"/>
            </a:pPr>
            <a:r>
              <a:rPr lang="en-US" sz="1400" dirty="0">
                <a:latin typeface="Cambria" panose="02040503050406030204" pitchFamily="18" charset="0"/>
                <a:ea typeface="Cambria" panose="02040503050406030204" pitchFamily="18" charset="0"/>
              </a:rPr>
              <a:t>JSONP.</a:t>
            </a:r>
          </a:p>
          <a:p>
            <a:pPr algn="just"/>
            <a:r>
              <a:rPr lang="el-GR" sz="1400" dirty="0">
                <a:latin typeface="Cambria" panose="02040503050406030204" pitchFamily="18" charset="0"/>
                <a:ea typeface="Cambria" panose="02040503050406030204" pitchFamily="18" charset="0"/>
              </a:rPr>
              <a:t>Οπότε, συγκρίνοντας τις δύο μεγαλύτερες βιβλιοθήκες </a:t>
            </a:r>
            <a:r>
              <a:rPr lang="en-US" sz="1400" dirty="0" err="1">
                <a:latin typeface="Cambria" panose="02040503050406030204" pitchFamily="18" charset="0"/>
                <a:ea typeface="Cambria" panose="02040503050406030204" pitchFamily="18" charset="0"/>
              </a:rPr>
              <a:t>Gson</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και </a:t>
            </a:r>
            <a:r>
              <a:rPr lang="en-US" sz="1400" dirty="0">
                <a:latin typeface="Cambria" panose="02040503050406030204" pitchFamily="18" charset="0"/>
                <a:ea typeface="Cambria" panose="02040503050406030204" pitchFamily="18" charset="0"/>
              </a:rPr>
              <a:t>Jackson</a:t>
            </a:r>
            <a:r>
              <a:rPr lang="el-GR" sz="1400" dirty="0">
                <a:latin typeface="Cambria" panose="02040503050406030204" pitchFamily="18" charset="0"/>
                <a:ea typeface="Cambria" panose="02040503050406030204" pitchFamily="18" charset="0"/>
              </a:rPr>
              <a:t>:</a:t>
            </a:r>
          </a:p>
          <a:p>
            <a:pPr marL="285750" indent="-285750" algn="just">
              <a:buFont typeface="Arial" panose="020B0604020202020204" pitchFamily="34" charset="0"/>
              <a:buChar char="•"/>
            </a:pPr>
            <a:r>
              <a:rPr lang="el-GR" sz="1400" dirty="0">
                <a:latin typeface="Cambria" panose="02040503050406030204" pitchFamily="18" charset="0"/>
                <a:ea typeface="Cambria" panose="02040503050406030204" pitchFamily="18" charset="0"/>
              </a:rPr>
              <a:t>Η </a:t>
            </a:r>
            <a:r>
              <a:rPr lang="en-US" sz="1400" dirty="0">
                <a:latin typeface="Cambria" panose="02040503050406030204" pitchFamily="18" charset="0"/>
                <a:ea typeface="Cambria" panose="02040503050406030204" pitchFamily="18" charset="0"/>
              </a:rPr>
              <a:t>Jackson </a:t>
            </a:r>
            <a:r>
              <a:rPr lang="el-GR" sz="1400" dirty="0">
                <a:latin typeface="Cambria" panose="02040503050406030204" pitchFamily="18" charset="0"/>
                <a:ea typeface="Cambria" panose="02040503050406030204" pitchFamily="18" charset="0"/>
              </a:rPr>
              <a:t>είχε καλύτερη επίδοση στο </a:t>
            </a:r>
            <a:r>
              <a:rPr lang="en-US" sz="1400" dirty="0">
                <a:latin typeface="Cambria" panose="02040503050406030204" pitchFamily="18" charset="0"/>
                <a:ea typeface="Cambria" panose="02040503050406030204" pitchFamily="18" charset="0"/>
              </a:rPr>
              <a:t>benchmark </a:t>
            </a:r>
            <a:r>
              <a:rPr lang="el-GR" sz="1400" dirty="0">
                <a:latin typeface="Cambria" panose="02040503050406030204" pitchFamily="18" charset="0"/>
                <a:ea typeface="Cambria" panose="02040503050406030204" pitchFamily="18" charset="0"/>
              </a:rPr>
              <a:t>και στα δύο σενάρια.</a:t>
            </a:r>
          </a:p>
          <a:p>
            <a:pPr marL="285750" indent="-285750" algn="just">
              <a:buFont typeface="Arial" panose="020B0604020202020204" pitchFamily="34" charset="0"/>
              <a:buChar char="•"/>
            </a:pPr>
            <a:r>
              <a:rPr lang="el-GR" sz="1400" dirty="0">
                <a:latin typeface="Cambria" panose="02040503050406030204" pitchFamily="18" charset="0"/>
                <a:ea typeface="Cambria" panose="02040503050406030204" pitchFamily="18" charset="0"/>
              </a:rPr>
              <a:t>Ενώ η </a:t>
            </a:r>
            <a:r>
              <a:rPr lang="en-US" sz="1400" dirty="0" err="1">
                <a:latin typeface="Cambria" panose="02040503050406030204" pitchFamily="18" charset="0"/>
                <a:ea typeface="Cambria" panose="02040503050406030204" pitchFamily="18" charset="0"/>
              </a:rPr>
              <a:t>Gson</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είναι πιο φιλική στην αρχή από την </a:t>
            </a:r>
            <a:r>
              <a:rPr lang="en-US" sz="1400" dirty="0">
                <a:latin typeface="Cambria" panose="02040503050406030204" pitchFamily="18" charset="0"/>
                <a:ea typeface="Cambria" panose="02040503050406030204" pitchFamily="18" charset="0"/>
              </a:rPr>
              <a:t>Jackson</a:t>
            </a:r>
            <a:r>
              <a:rPr lang="el-GR" sz="1400" dirty="0">
                <a:latin typeface="Cambria" panose="02040503050406030204" pitchFamily="18" charset="0"/>
                <a:ea typeface="Cambria" panose="02040503050406030204" pitchFamily="18" charset="0"/>
              </a:rPr>
              <a:t>, η </a:t>
            </a:r>
            <a:r>
              <a:rPr lang="en-US" sz="1400" dirty="0">
                <a:latin typeface="Cambria" panose="02040503050406030204" pitchFamily="18" charset="0"/>
                <a:ea typeface="Cambria" panose="02040503050406030204" pitchFamily="18" charset="0"/>
              </a:rPr>
              <a:t>Jackson </a:t>
            </a:r>
            <a:r>
              <a:rPr lang="el-GR" sz="1400" dirty="0">
                <a:latin typeface="Cambria" panose="02040503050406030204" pitchFamily="18" charset="0"/>
                <a:ea typeface="Cambria" panose="02040503050406030204" pitchFamily="18" charset="0"/>
              </a:rPr>
              <a:t>έχει περισσότερες δυνατότητες.</a:t>
            </a:r>
          </a:p>
          <a:p>
            <a:pPr marL="285750" indent="-285750" algn="just">
              <a:buFont typeface="Arial" panose="020B0604020202020204" pitchFamily="34" charset="0"/>
              <a:buChar char="•"/>
            </a:pPr>
            <a:r>
              <a:rPr lang="el-GR" sz="1400" dirty="0">
                <a:latin typeface="Cambria" panose="02040503050406030204" pitchFamily="18" charset="0"/>
                <a:ea typeface="Cambria" panose="02040503050406030204" pitchFamily="18" charset="0"/>
              </a:rPr>
              <a:t>Η </a:t>
            </a:r>
            <a:r>
              <a:rPr lang="en-US" sz="1400" dirty="0" err="1">
                <a:latin typeface="Cambria" panose="02040503050406030204" pitchFamily="18" charset="0"/>
                <a:ea typeface="Cambria" panose="02040503050406030204" pitchFamily="18" charset="0"/>
              </a:rPr>
              <a:t>Gson</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υποστηρίζει τύπους:</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JsonPrimitive</a:t>
            </a:r>
            <a:r>
              <a:rPr lang="en-US" sz="1400" dirty="0">
                <a:latin typeface="Cambria" panose="02040503050406030204" pitchFamily="18" charset="0"/>
                <a:ea typeface="Cambria" panose="02040503050406030204" pitchFamily="18" charset="0"/>
              </a:rPr>
              <a:t>.</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JsonNull</a:t>
            </a:r>
            <a:r>
              <a:rPr lang="en-US" sz="1400" dirty="0">
                <a:latin typeface="Cambria" panose="02040503050406030204" pitchFamily="18" charset="0"/>
                <a:ea typeface="Cambria" panose="02040503050406030204" pitchFamily="18" charset="0"/>
              </a:rPr>
              <a:t>.</a:t>
            </a:r>
          </a:p>
          <a:p>
            <a:pPr marL="285750" indent="-285750" algn="just">
              <a:buFont typeface="Arial" panose="020B0604020202020204" pitchFamily="34" charset="0"/>
              <a:buChar char="•"/>
            </a:pPr>
            <a:r>
              <a:rPr lang="en-US" sz="1400" dirty="0">
                <a:latin typeface="Cambria" panose="02040503050406030204" pitchFamily="18" charset="0"/>
                <a:ea typeface="Cambria" panose="02040503050406030204" pitchFamily="18" charset="0"/>
              </a:rPr>
              <a:t>H Jackson </a:t>
            </a:r>
            <a:r>
              <a:rPr lang="el-GR" sz="1400" dirty="0">
                <a:latin typeface="Cambria" panose="02040503050406030204" pitchFamily="18" charset="0"/>
                <a:ea typeface="Cambria" panose="02040503050406030204" pitchFamily="18" charset="0"/>
              </a:rPr>
              <a:t>υποστηρίζει τύπους:</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TextNode</a:t>
            </a:r>
            <a:r>
              <a:rPr lang="en-US" sz="1400" dirty="0">
                <a:latin typeface="Cambria" panose="02040503050406030204" pitchFamily="18" charset="0"/>
                <a:ea typeface="Cambria" panose="02040503050406030204" pitchFamily="18" charset="0"/>
              </a:rPr>
              <a:t>.</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ArrayNode</a:t>
            </a:r>
            <a:r>
              <a:rPr lang="en-US" sz="1400" dirty="0">
                <a:latin typeface="Cambria" panose="02040503050406030204" pitchFamily="18" charset="0"/>
                <a:ea typeface="Cambria" panose="02040503050406030204" pitchFamily="18" charset="0"/>
              </a:rPr>
              <a:t>.</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IntNode</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DoubleNode</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κτλ.</a:t>
            </a:r>
          </a:p>
          <a:p>
            <a:pPr marL="742950" lvl="1" indent="-285750" algn="just">
              <a:buFont typeface="Arial" panose="020B0604020202020204" pitchFamily="34" charset="0"/>
              <a:buChar char="•"/>
            </a:pPr>
            <a:r>
              <a:rPr lang="en-US" sz="1400" dirty="0" err="1">
                <a:latin typeface="Cambria" panose="02040503050406030204" pitchFamily="18" charset="0"/>
                <a:ea typeface="Cambria" panose="02040503050406030204" pitchFamily="18" charset="0"/>
              </a:rPr>
              <a:t>NullNode</a:t>
            </a:r>
            <a:r>
              <a:rPr lang="en-US" sz="1400" dirty="0">
                <a:latin typeface="Cambria" panose="02040503050406030204" pitchFamily="18" charset="0"/>
                <a:ea typeface="Cambria" panose="02040503050406030204" pitchFamily="18" charset="0"/>
              </a:rPr>
              <a:t>.</a:t>
            </a:r>
          </a:p>
          <a:p>
            <a:pPr marL="285750" indent="-285750" algn="just">
              <a:buFont typeface="Arial" panose="020B0604020202020204" pitchFamily="34" charset="0"/>
              <a:buChar char="•"/>
            </a:pPr>
            <a:r>
              <a:rPr lang="el-GR" sz="1400" dirty="0">
                <a:latin typeface="Cambria" panose="02040503050406030204" pitchFamily="18" charset="0"/>
                <a:ea typeface="Cambria" panose="02040503050406030204" pitchFamily="18" charset="0"/>
              </a:rPr>
              <a:t>Η </a:t>
            </a:r>
            <a:r>
              <a:rPr lang="en-US" sz="1400" dirty="0" err="1">
                <a:latin typeface="Cambria" panose="02040503050406030204" pitchFamily="18" charset="0"/>
                <a:ea typeface="Cambria" panose="02040503050406030204" pitchFamily="18" charset="0"/>
              </a:rPr>
              <a:t>Gson</a:t>
            </a:r>
            <a:r>
              <a:rPr lang="en-US" sz="1400" dirty="0">
                <a:latin typeface="Cambria" panose="02040503050406030204" pitchFamily="18" charset="0"/>
                <a:ea typeface="Cambria" panose="02040503050406030204" pitchFamily="18" charset="0"/>
              </a:rPr>
              <a:t> </a:t>
            </a:r>
            <a:r>
              <a:rPr lang="el-GR" sz="1400" dirty="0">
                <a:latin typeface="Cambria" panose="02040503050406030204" pitchFamily="18" charset="0"/>
                <a:ea typeface="Cambria" panose="02040503050406030204" pitchFamily="18" charset="0"/>
              </a:rPr>
              <a:t>δεν υποστηρίζει δέντρα ενώ η </a:t>
            </a:r>
            <a:r>
              <a:rPr lang="en-US" sz="1400" dirty="0">
                <a:latin typeface="Cambria" panose="02040503050406030204" pitchFamily="18" charset="0"/>
                <a:ea typeface="Cambria" panose="02040503050406030204" pitchFamily="18" charset="0"/>
              </a:rPr>
              <a:t>Jackson </a:t>
            </a:r>
            <a:r>
              <a:rPr lang="el-GR" sz="1400" dirty="0">
                <a:latin typeface="Cambria" panose="02040503050406030204" pitchFamily="18" charset="0"/>
                <a:ea typeface="Cambria" panose="02040503050406030204" pitchFamily="18" charset="0"/>
              </a:rPr>
              <a:t>υποστηρίζει.</a:t>
            </a:r>
          </a:p>
          <a:p>
            <a:pPr algn="just"/>
            <a:r>
              <a:rPr lang="el-GR" sz="1400" dirty="0">
                <a:latin typeface="Cambria" panose="02040503050406030204" pitchFamily="18" charset="0"/>
                <a:ea typeface="Cambria" panose="02040503050406030204" pitchFamily="18" charset="0"/>
              </a:rPr>
              <a:t>Στη βάση όλων αυτών που αναφέρθηκαν αποφασίσαμε ότι θα χρησιμοποιήσουμε την </a:t>
            </a:r>
            <a:r>
              <a:rPr lang="en-US" sz="1400" dirty="0">
                <a:latin typeface="Cambria" panose="02040503050406030204" pitchFamily="18" charset="0"/>
                <a:ea typeface="Cambria" panose="02040503050406030204" pitchFamily="18" charset="0"/>
              </a:rPr>
              <a:t>Jackson.</a:t>
            </a:r>
          </a:p>
        </p:txBody>
      </p:sp>
    </p:spTree>
    <p:extLst>
      <p:ext uri="{BB962C8B-B14F-4D97-AF65-F5344CB8AC3E}">
        <p14:creationId xmlns:p14="http://schemas.microsoft.com/office/powerpoint/2010/main" val="2840536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46D31-2FD3-4654-8CA4-3533B78300F4}"/>
              </a:ext>
            </a:extLst>
          </p:cNvPr>
          <p:cNvSpPr>
            <a:spLocks noGrp="1"/>
          </p:cNvSpPr>
          <p:nvPr>
            <p:ph type="title"/>
          </p:nvPr>
        </p:nvSpPr>
        <p:spPr/>
        <p:txBody>
          <a:bodyPr/>
          <a:lstStyle/>
          <a:p>
            <a:pPr algn="ctr"/>
            <a:r>
              <a:rPr lang="el-GR" b="1" dirty="0"/>
              <a:t>Σχεδίαση και Υλοποίηση</a:t>
            </a:r>
          </a:p>
        </p:txBody>
      </p:sp>
      <p:sp>
        <p:nvSpPr>
          <p:cNvPr id="3" name="Content Placeholder 2">
            <a:extLst>
              <a:ext uri="{FF2B5EF4-FFF2-40B4-BE49-F238E27FC236}">
                <a16:creationId xmlns:a16="http://schemas.microsoft.com/office/drawing/2014/main" id="{58306C84-A933-4CB3-87F1-4BB6038195FF}"/>
              </a:ext>
            </a:extLst>
          </p:cNvPr>
          <p:cNvSpPr>
            <a:spLocks noGrp="1"/>
          </p:cNvSpPr>
          <p:nvPr>
            <p:ph idx="1"/>
          </p:nvPr>
        </p:nvSpPr>
        <p:spPr/>
        <p:txBody>
          <a:bodyPr>
            <a:noAutofit/>
          </a:bodyPr>
          <a:lstStyle/>
          <a:p>
            <a:pPr marL="0" indent="0" algn="just">
              <a:buNone/>
            </a:pPr>
            <a:r>
              <a:rPr lang="el-GR" sz="2400" dirty="0">
                <a:latin typeface="Cambria" panose="02040503050406030204" pitchFamily="18" charset="0"/>
                <a:ea typeface="Cambria" panose="02040503050406030204" pitchFamily="18" charset="0"/>
              </a:rPr>
              <a:t>Χρησιμοποιώντας </a:t>
            </a:r>
            <a:r>
              <a:rPr lang="en-US" sz="2400" dirty="0">
                <a:latin typeface="Cambria" panose="02040503050406030204" pitchFamily="18" charset="0"/>
                <a:ea typeface="Cambria" panose="02040503050406030204" pitchFamily="18" charset="0"/>
              </a:rPr>
              <a:t>Java </a:t>
            </a:r>
            <a:r>
              <a:rPr lang="el-GR" sz="2400" dirty="0">
                <a:latin typeface="Cambria" panose="02040503050406030204" pitchFamily="18" charset="0"/>
                <a:ea typeface="Cambria" panose="02040503050406030204" pitchFamily="18" charset="0"/>
              </a:rPr>
              <a:t>σχεδιάστηκαν και υλοποιήθηκαν:</a:t>
            </a:r>
          </a:p>
          <a:p>
            <a:pPr algn="just"/>
            <a:r>
              <a:rPr lang="el-GR" sz="2400" dirty="0">
                <a:latin typeface="Cambria" panose="02040503050406030204" pitchFamily="18" charset="0"/>
                <a:ea typeface="Cambria" panose="02040503050406030204" pitchFamily="18" charset="0"/>
              </a:rPr>
              <a:t>Κλάσεις για την εισαγωγή αρχείου.</a:t>
            </a:r>
          </a:p>
          <a:p>
            <a:pPr algn="just"/>
            <a:r>
              <a:rPr lang="el-GR" sz="2400" dirty="0">
                <a:latin typeface="Cambria" panose="02040503050406030204" pitchFamily="18" charset="0"/>
                <a:ea typeface="Cambria" panose="02040503050406030204" pitchFamily="18" charset="0"/>
              </a:rPr>
              <a:t>Σύγκριση των εκδόσεων.</a:t>
            </a:r>
          </a:p>
          <a:p>
            <a:pPr algn="just"/>
            <a:r>
              <a:rPr lang="el-GR" sz="2400" dirty="0">
                <a:latin typeface="Cambria" panose="02040503050406030204" pitchFamily="18" charset="0"/>
                <a:ea typeface="Cambria" panose="02040503050406030204" pitchFamily="18" charset="0"/>
              </a:rPr>
              <a:t>Εξαγωγή αποτελεσμάτων.</a:t>
            </a:r>
          </a:p>
          <a:p>
            <a:pPr algn="just"/>
            <a:endParaRPr lang="el-GR" sz="2400" dirty="0">
              <a:latin typeface="Cambria" panose="02040503050406030204" pitchFamily="18" charset="0"/>
              <a:ea typeface="Cambria" panose="02040503050406030204" pitchFamily="18" charset="0"/>
            </a:endParaRPr>
          </a:p>
          <a:p>
            <a:pPr marL="0" indent="0" algn="just">
              <a:buNone/>
            </a:pPr>
            <a:r>
              <a:rPr lang="el-GR" sz="2400" dirty="0">
                <a:latin typeface="Cambria" panose="02040503050406030204" pitchFamily="18" charset="0"/>
                <a:ea typeface="Cambria" panose="02040503050406030204" pitchFamily="18" charset="0"/>
              </a:rPr>
              <a:t>Χρησιμοποιώντας </a:t>
            </a:r>
            <a:r>
              <a:rPr lang="en-US" sz="2400" dirty="0">
                <a:latin typeface="Cambria" panose="02040503050406030204" pitchFamily="18" charset="0"/>
                <a:ea typeface="Cambria" panose="02040503050406030204" pitchFamily="18" charset="0"/>
              </a:rPr>
              <a:t>HTML-JavaScript</a:t>
            </a:r>
            <a:r>
              <a:rPr lang="el-GR" sz="2400" dirty="0">
                <a:latin typeface="Cambria" panose="02040503050406030204" pitchFamily="18" charset="0"/>
                <a:ea typeface="Cambria" panose="02040503050406030204" pitchFamily="18" charset="0"/>
              </a:rPr>
              <a:t> δημιουργήσαμε 2 αρχεία:</a:t>
            </a:r>
          </a:p>
          <a:p>
            <a:pPr algn="just"/>
            <a:r>
              <a:rPr lang="en-US" sz="2400" dirty="0">
                <a:latin typeface="Cambria" panose="02040503050406030204" pitchFamily="18" charset="0"/>
                <a:ea typeface="Cambria" panose="02040503050406030204" pitchFamily="18" charset="0"/>
              </a:rPr>
              <a:t>index.html</a:t>
            </a:r>
          </a:p>
          <a:p>
            <a:pPr algn="just"/>
            <a:r>
              <a:rPr lang="en-US" sz="2400" dirty="0">
                <a:latin typeface="Cambria" panose="02040503050406030204" pitchFamily="18" charset="0"/>
                <a:ea typeface="Cambria" panose="02040503050406030204" pitchFamily="18" charset="0"/>
              </a:rPr>
              <a:t>view.js</a:t>
            </a:r>
          </a:p>
          <a:p>
            <a:pPr marL="0" indent="0" algn="just">
              <a:buNone/>
            </a:pPr>
            <a:r>
              <a:rPr lang="el-GR" sz="2400" dirty="0">
                <a:latin typeface="Cambria" panose="02040503050406030204" pitchFamily="18" charset="0"/>
                <a:ea typeface="Cambria" panose="02040503050406030204" pitchFamily="18" charset="0"/>
              </a:rPr>
              <a:t>Ώστε να μπορέσουμε να οπτικοποιήσουμε τα αποτελέσματα που βρέθηκαν με την βοήθεια της βιβλιοθήκης της </a:t>
            </a:r>
            <a:r>
              <a:rPr lang="en-US" sz="2400" dirty="0">
                <a:latin typeface="Cambria" panose="02040503050406030204" pitchFamily="18" charset="0"/>
                <a:ea typeface="Cambria" panose="02040503050406030204" pitchFamily="18" charset="0"/>
              </a:rPr>
              <a:t>Google Charts </a:t>
            </a:r>
            <a:r>
              <a:rPr lang="el-GR" sz="2400" dirty="0">
                <a:latin typeface="Cambria" panose="02040503050406030204" pitchFamily="18" charset="0"/>
                <a:ea typeface="Cambria" panose="02040503050406030204" pitchFamily="18" charset="0"/>
              </a:rPr>
              <a:t>της </a:t>
            </a:r>
            <a:r>
              <a:rPr lang="en-US" sz="2400" dirty="0">
                <a:latin typeface="Cambria" panose="02040503050406030204" pitchFamily="18" charset="0"/>
                <a:ea typeface="Cambria" panose="02040503050406030204" pitchFamily="18" charset="0"/>
              </a:rPr>
              <a:t>Google</a:t>
            </a:r>
            <a:r>
              <a:rPr lang="el-GR" sz="2400" dirty="0">
                <a:latin typeface="Cambria" panose="02040503050406030204" pitchFamily="18" charset="0"/>
                <a:ea typeface="Cambria" panose="02040503050406030204" pitchFamily="18" charset="0"/>
              </a:rPr>
              <a:t> και πιο συγκεκριμένα το </a:t>
            </a:r>
            <a:r>
              <a:rPr lang="en-US" sz="2400" dirty="0" err="1">
                <a:latin typeface="Cambria" panose="02040503050406030204" pitchFamily="18" charset="0"/>
                <a:ea typeface="Cambria" panose="02040503050406030204" pitchFamily="18" charset="0"/>
              </a:rPr>
              <a:t>OrgChart</a:t>
            </a:r>
            <a:r>
              <a:rPr lang="en-US" sz="2400" dirty="0">
                <a:latin typeface="Cambria" panose="02040503050406030204" pitchFamily="18" charset="0"/>
                <a:ea typeface="Cambria" panose="02040503050406030204" pitchFamily="18" charset="0"/>
              </a:rPr>
              <a:t>.</a:t>
            </a:r>
            <a:endParaRPr lang="el-GR"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64323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E629F-4EDF-4DC9-9175-42E3EAC3A131}"/>
              </a:ext>
            </a:extLst>
          </p:cNvPr>
          <p:cNvSpPr>
            <a:spLocks noGrp="1"/>
          </p:cNvSpPr>
          <p:nvPr>
            <p:ph type="title"/>
          </p:nvPr>
        </p:nvSpPr>
        <p:spPr>
          <a:xfrm>
            <a:off x="796954" y="1"/>
            <a:ext cx="10917573" cy="1321266"/>
          </a:xfrm>
        </p:spPr>
        <p:txBody>
          <a:bodyPr/>
          <a:lstStyle/>
          <a:p>
            <a:pPr algn="ctr"/>
            <a:r>
              <a:rPr lang="el-GR" b="1" dirty="0">
                <a:latin typeface="Cambria" panose="02040503050406030204" pitchFamily="18" charset="0"/>
                <a:ea typeface="Cambria" panose="02040503050406030204" pitchFamily="18" charset="0"/>
              </a:rPr>
              <a:t>Σχεδίαση και αρχιτεκτονική λογισμικού</a:t>
            </a:r>
          </a:p>
        </p:txBody>
      </p:sp>
      <p:pic>
        <p:nvPicPr>
          <p:cNvPr id="4" name="Εικόνα 3">
            <a:extLst>
              <a:ext uri="{FF2B5EF4-FFF2-40B4-BE49-F238E27FC236}">
                <a16:creationId xmlns:a16="http://schemas.microsoft.com/office/drawing/2014/main" id="{380547F3-4857-43D4-B47C-B4A35ABF967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56450" y="1619659"/>
            <a:ext cx="2936493" cy="3618682"/>
          </a:xfrm>
          <a:prstGeom prst="rect">
            <a:avLst/>
          </a:prstGeom>
          <a:noFill/>
          <a:ln>
            <a:noFill/>
          </a:ln>
        </p:spPr>
      </p:pic>
      <p:pic>
        <p:nvPicPr>
          <p:cNvPr id="5" name="Εικόνα 5">
            <a:extLst>
              <a:ext uri="{FF2B5EF4-FFF2-40B4-BE49-F238E27FC236}">
                <a16:creationId xmlns:a16="http://schemas.microsoft.com/office/drawing/2014/main" id="{E6C4CC97-E465-4E54-9549-AC5C817B696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576968" y="1321266"/>
            <a:ext cx="4603867" cy="4551028"/>
          </a:xfrm>
          <a:prstGeom prst="rect">
            <a:avLst/>
          </a:prstGeom>
          <a:noFill/>
          <a:ln>
            <a:noFill/>
          </a:ln>
        </p:spPr>
      </p:pic>
      <p:sp>
        <p:nvSpPr>
          <p:cNvPr id="6" name="TextBox 5">
            <a:extLst>
              <a:ext uri="{FF2B5EF4-FFF2-40B4-BE49-F238E27FC236}">
                <a16:creationId xmlns:a16="http://schemas.microsoft.com/office/drawing/2014/main" id="{9B7ED786-1B92-4289-B7FB-9563CAE4AAA0}"/>
              </a:ext>
            </a:extLst>
          </p:cNvPr>
          <p:cNvSpPr txBox="1"/>
          <p:nvPr/>
        </p:nvSpPr>
        <p:spPr>
          <a:xfrm>
            <a:off x="1198927" y="5502962"/>
            <a:ext cx="2235292" cy="369332"/>
          </a:xfrm>
          <a:prstGeom prst="rect">
            <a:avLst/>
          </a:prstGeom>
          <a:noFill/>
        </p:spPr>
        <p:txBody>
          <a:bodyPr wrap="none" rtlCol="0">
            <a:spAutoFit/>
          </a:bodyPr>
          <a:lstStyle/>
          <a:p>
            <a:r>
              <a:rPr lang="el-GR" dirty="0">
                <a:latin typeface="Cambria" panose="02040503050406030204" pitchFamily="18" charset="0"/>
                <a:ea typeface="Cambria" panose="02040503050406030204" pitchFamily="18" charset="0"/>
              </a:rPr>
              <a:t>Διάγραμμα Πακέτων</a:t>
            </a:r>
          </a:p>
        </p:txBody>
      </p:sp>
      <p:sp>
        <p:nvSpPr>
          <p:cNvPr id="7" name="TextBox 6">
            <a:extLst>
              <a:ext uri="{FF2B5EF4-FFF2-40B4-BE49-F238E27FC236}">
                <a16:creationId xmlns:a16="http://schemas.microsoft.com/office/drawing/2014/main" id="{816402CE-016F-4ED8-AD1D-4F95F7AAD9C1}"/>
              </a:ext>
            </a:extLst>
          </p:cNvPr>
          <p:cNvSpPr txBox="1"/>
          <p:nvPr/>
        </p:nvSpPr>
        <p:spPr>
          <a:xfrm>
            <a:off x="6456727" y="6073629"/>
            <a:ext cx="5162888" cy="369332"/>
          </a:xfrm>
          <a:prstGeom prst="rect">
            <a:avLst/>
          </a:prstGeom>
          <a:noFill/>
        </p:spPr>
        <p:txBody>
          <a:bodyPr wrap="none" rtlCol="0">
            <a:spAutoFit/>
          </a:bodyPr>
          <a:lstStyle/>
          <a:p>
            <a:r>
              <a:rPr lang="el-GR" dirty="0">
                <a:latin typeface="Cambria" panose="02040503050406030204" pitchFamily="18" charset="0"/>
                <a:ea typeface="Cambria" panose="02040503050406030204" pitchFamily="18" charset="0"/>
              </a:rPr>
              <a:t>Διάγραμμα κλάσεων του πακέτου </a:t>
            </a:r>
            <a:r>
              <a:rPr lang="en-US" dirty="0" err="1">
                <a:latin typeface="Cambria" panose="02040503050406030204" pitchFamily="18" charset="0"/>
                <a:ea typeface="Cambria" panose="02040503050406030204" pitchFamily="18" charset="0"/>
              </a:rPr>
              <a:t>data_processing</a:t>
            </a:r>
            <a:endParaRPr lang="el-G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648976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9BD5C-8A9C-4087-9EBE-07F49ECE93E5}"/>
              </a:ext>
            </a:extLst>
          </p:cNvPr>
          <p:cNvSpPr>
            <a:spLocks noGrp="1"/>
          </p:cNvSpPr>
          <p:nvPr>
            <p:ph type="title"/>
          </p:nvPr>
        </p:nvSpPr>
        <p:spPr/>
        <p:txBody>
          <a:bodyPr>
            <a:normAutofit/>
          </a:bodyPr>
          <a:lstStyle/>
          <a:p>
            <a:pPr algn="ctr"/>
            <a:r>
              <a:rPr lang="el-GR" sz="4000" dirty="0">
                <a:latin typeface="Cambria" panose="02040503050406030204" pitchFamily="18" charset="0"/>
                <a:ea typeface="Cambria" panose="02040503050406030204" pitchFamily="18" charset="0"/>
              </a:rPr>
              <a:t>Αναγνώριση νέου σχήματος</a:t>
            </a:r>
          </a:p>
        </p:txBody>
      </p:sp>
      <p:sp>
        <p:nvSpPr>
          <p:cNvPr id="3" name="Content Placeholder 2">
            <a:extLst>
              <a:ext uri="{FF2B5EF4-FFF2-40B4-BE49-F238E27FC236}">
                <a16:creationId xmlns:a16="http://schemas.microsoft.com/office/drawing/2014/main" id="{4B498A2B-4BB2-4AC1-BBB3-D5B93057AE15}"/>
              </a:ext>
            </a:extLst>
          </p:cNvPr>
          <p:cNvSpPr>
            <a:spLocks noGrp="1"/>
          </p:cNvSpPr>
          <p:nvPr>
            <p:ph idx="1"/>
          </p:nvPr>
        </p:nvSpPr>
        <p:spPr>
          <a:xfrm>
            <a:off x="838200" y="1825625"/>
            <a:ext cx="9580928" cy="4550008"/>
          </a:xfrm>
        </p:spPr>
        <p:txBody>
          <a:bodyPr>
            <a:normAutofit fontScale="62500" lnSpcReduction="20000"/>
          </a:bodyPr>
          <a:lstStyle/>
          <a:p>
            <a:pPr marL="0" indent="0" algn="just">
              <a:lnSpc>
                <a:spcPct val="120000"/>
              </a:lnSpc>
              <a:buNone/>
            </a:pPr>
            <a:r>
              <a:rPr lang="el-GR" dirty="0"/>
              <a:t>Υπάρχουν 3 περιπτώσεις που το σύστημα αντιλαμβάνεται μια αλλαγή:</a:t>
            </a:r>
          </a:p>
          <a:p>
            <a:pPr algn="just">
              <a:lnSpc>
                <a:spcPct val="120000"/>
              </a:lnSpc>
            </a:pPr>
            <a:r>
              <a:rPr lang="el-GR" b="1" dirty="0"/>
              <a:t>Αφαίρεση πεδίου: </a:t>
            </a:r>
            <a:r>
              <a:rPr lang="el-GR" dirty="0"/>
              <a:t>Αν το πεδίο αφαιρέθηκε στο </a:t>
            </a:r>
            <a:r>
              <a:rPr lang="en-US" dirty="0"/>
              <a:t>JSON </a:t>
            </a:r>
            <a:r>
              <a:rPr lang="el-GR" dirty="0"/>
              <a:t>αντικείμενο σε σχέση με την προηγούμενη έκδοση.</a:t>
            </a:r>
          </a:p>
          <a:p>
            <a:pPr algn="just">
              <a:lnSpc>
                <a:spcPct val="120000"/>
              </a:lnSpc>
            </a:pPr>
            <a:r>
              <a:rPr lang="el-GR" b="1" dirty="0"/>
              <a:t>Πρόσθεση πεδίου: </a:t>
            </a:r>
            <a:r>
              <a:rPr lang="el-GR" dirty="0"/>
              <a:t>Αν το πεδίο προστέθηκε στο </a:t>
            </a:r>
            <a:r>
              <a:rPr lang="en-US" dirty="0"/>
              <a:t>JSON </a:t>
            </a:r>
            <a:r>
              <a:rPr lang="el-GR" dirty="0"/>
              <a:t>αντικείμενο σε σχέση με την προηγούμενη έκδοση.</a:t>
            </a:r>
          </a:p>
          <a:p>
            <a:pPr algn="just">
              <a:lnSpc>
                <a:spcPct val="120000"/>
              </a:lnSpc>
            </a:pPr>
            <a:r>
              <a:rPr lang="el-GR" b="1" dirty="0"/>
              <a:t>Αλλαγή τύπου τιμής: </a:t>
            </a:r>
            <a:r>
              <a:rPr lang="el-GR" dirty="0"/>
              <a:t>Αν η τιμή ενός πεδίου άλλαξε τύπο.</a:t>
            </a:r>
          </a:p>
          <a:p>
            <a:pPr marL="0" indent="0" algn="just">
              <a:lnSpc>
                <a:spcPct val="120000"/>
              </a:lnSpc>
              <a:buNone/>
            </a:pPr>
            <a:r>
              <a:rPr lang="el-GR" dirty="0"/>
              <a:t>Ένα πεδίο λέγεται </a:t>
            </a:r>
            <a:r>
              <a:rPr lang="en-US" dirty="0"/>
              <a:t>Node </a:t>
            </a:r>
            <a:r>
              <a:rPr lang="el-GR" dirty="0"/>
              <a:t>και οι τύπου που χρησιμοποιούνται περισσότερο στην τιμή του </a:t>
            </a:r>
            <a:r>
              <a:rPr lang="en-US" dirty="0"/>
              <a:t>Node </a:t>
            </a:r>
            <a:r>
              <a:rPr lang="el-GR" dirty="0"/>
              <a:t>είναι:</a:t>
            </a:r>
          </a:p>
          <a:p>
            <a:pPr algn="just">
              <a:lnSpc>
                <a:spcPct val="120000"/>
              </a:lnSpc>
            </a:pPr>
            <a:r>
              <a:rPr lang="en-US" b="1" dirty="0" err="1"/>
              <a:t>IntNode</a:t>
            </a:r>
            <a:r>
              <a:rPr lang="en-US" b="1" dirty="0"/>
              <a:t>.</a:t>
            </a:r>
          </a:p>
          <a:p>
            <a:pPr algn="just">
              <a:lnSpc>
                <a:spcPct val="120000"/>
              </a:lnSpc>
            </a:pPr>
            <a:r>
              <a:rPr lang="en-US" b="1" dirty="0" err="1"/>
              <a:t>DoubleNode</a:t>
            </a:r>
            <a:r>
              <a:rPr lang="en-US" b="1" dirty="0"/>
              <a:t>.</a:t>
            </a:r>
          </a:p>
          <a:p>
            <a:pPr algn="just">
              <a:lnSpc>
                <a:spcPct val="120000"/>
              </a:lnSpc>
            </a:pPr>
            <a:r>
              <a:rPr lang="en-US" b="1" dirty="0" err="1"/>
              <a:t>ArrayNode</a:t>
            </a:r>
            <a:r>
              <a:rPr lang="en-US" b="1" dirty="0"/>
              <a:t>.</a:t>
            </a:r>
          </a:p>
          <a:p>
            <a:pPr algn="just">
              <a:lnSpc>
                <a:spcPct val="120000"/>
              </a:lnSpc>
            </a:pPr>
            <a:r>
              <a:rPr lang="en-US" b="1" dirty="0" err="1"/>
              <a:t>ObjectNode</a:t>
            </a:r>
            <a:r>
              <a:rPr lang="en-US" b="1" dirty="0"/>
              <a:t>.</a:t>
            </a:r>
          </a:p>
          <a:p>
            <a:pPr algn="just">
              <a:lnSpc>
                <a:spcPct val="120000"/>
              </a:lnSpc>
            </a:pPr>
            <a:r>
              <a:rPr lang="en-US" b="1" dirty="0" err="1"/>
              <a:t>NullNode</a:t>
            </a:r>
            <a:r>
              <a:rPr lang="en-US" b="1" dirty="0"/>
              <a:t>.</a:t>
            </a:r>
            <a:endParaRPr lang="el-GR" b="1" dirty="0"/>
          </a:p>
        </p:txBody>
      </p:sp>
    </p:spTree>
    <p:extLst>
      <p:ext uri="{BB962C8B-B14F-4D97-AF65-F5344CB8AC3E}">
        <p14:creationId xmlns:p14="http://schemas.microsoft.com/office/powerpoint/2010/main" val="132775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1474</Words>
  <Application>Microsoft Office PowerPoint</Application>
  <PresentationFormat>Widescreen</PresentationFormat>
  <Paragraphs>351</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Cambria</vt:lpstr>
      <vt:lpstr>Consolas</vt:lpstr>
      <vt:lpstr>Office Theme</vt:lpstr>
      <vt:lpstr>ΕΞΑΓΩΓΗ ΚΑΙ ΟΠΤΙΚΟΠΟΙΗΣΗ ΕΚΔΟΣΕΩΝ ΤΟΥ ΣΧΗΜΑΤΟΣ ΔΕΔΟΜΕΝΩΝ ΤΥΠΟΥ JSON</vt:lpstr>
      <vt:lpstr>Στόχος της Διπλωματικής</vt:lpstr>
      <vt:lpstr>JSON</vt:lpstr>
      <vt:lpstr>Ενέργειες για την υλοποίηση των απαιτήσεων</vt:lpstr>
      <vt:lpstr>JAVA MICROBENCHMARK HARNESS(JMH)</vt:lpstr>
      <vt:lpstr>Συμπέρασμα Σύγκρισης</vt:lpstr>
      <vt:lpstr>Σχεδίαση και Υλοποίηση</vt:lpstr>
      <vt:lpstr>Σχεδίαση και αρχιτεκτονική λογισμικού</vt:lpstr>
      <vt:lpstr>Αναγνώριση νέου σχήματος</vt:lpstr>
      <vt:lpstr>PowerPoint Presentation</vt:lpstr>
      <vt:lpstr>Πειραματική Αξιολόγηση</vt:lpstr>
      <vt:lpstr>PowerPoint Presentation</vt:lpstr>
      <vt:lpstr>PowerPoint Presentation</vt:lpstr>
      <vt:lpstr>PowerPoint Presentation</vt:lpstr>
      <vt:lpstr>Σύνοψη και Συμπεράσματα</vt:lpstr>
      <vt:lpstr>Μελλοντικές Επεκτάσεις</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ΕΞΑΓΩΓΗ ΚΑΙ ΟΠΤΙΚΟΠΟΙΗΣΗ ΕΚΔΟΣΕΩΝ ΤΟΥ ΣΧΗΜΑΤΟΣ ΔΕΔΟΜΕΝΩΝ ΤΥΠΟΥ JSON</dc:title>
  <dc:creator>cs02539@uoi.gr</dc:creator>
  <cp:lastModifiedBy>cs02539@uoi.gr</cp:lastModifiedBy>
  <cp:revision>5</cp:revision>
  <dcterms:created xsi:type="dcterms:W3CDTF">2020-07-13T13:05:40Z</dcterms:created>
  <dcterms:modified xsi:type="dcterms:W3CDTF">2020-07-13T13:39:51Z</dcterms:modified>
</cp:coreProperties>
</file>

<file path=docProps/thumbnail.jpeg>
</file>